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6858000" cy="9906000" type="A4"/>
  <p:notesSz cx="6858000" cy="9144000"/>
  <p:embeddedFontLst>
    <p:embeddedFont>
      <p:font typeface="Poppins" pitchFamily="2" charset="77"/>
      <p:regular r:id="rId5"/>
      <p:bold r:id="rId6"/>
      <p:italic r:id="rId7"/>
      <p:boldItalic r:id="rId8"/>
    </p:embeddedFont>
    <p:embeddedFont>
      <p:font typeface="Poppins Medium" pitchFamily="2" charset="77"/>
      <p:regular r:id="rId9"/>
      <p:italic r:id="rId10"/>
    </p:embeddedFont>
    <p:embeddedFont>
      <p:font typeface="Poppins SemiBold" pitchFamily="2" charset="77"/>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get1SAqMK0VawTKZ1Kh1+vohxq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89"/>
  </p:normalViewPr>
  <p:slideViewPr>
    <p:cSldViewPr snapToGrid="0">
      <p:cViewPr varScale="1">
        <p:scale>
          <a:sx n="81" d="100"/>
          <a:sy n="81" d="100"/>
        </p:scale>
        <p:origin x="3104"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font" Target="fonts/font6.fntdata"/><Relationship Id="rId19" Type="http://customschemas.google.com/relationships/presentationmetadata" Target="meta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1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1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8"/>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9"/>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9"/>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9"/>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1"/>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2915543" y="1426283"/>
            <a:ext cx="3471863" cy="7039681"/>
          </a:xfrm>
          <a:prstGeom prst="rect">
            <a:avLst/>
          </a:prstGeom>
          <a:noFill/>
          <a:ln>
            <a:noFill/>
          </a:ln>
        </p:spPr>
      </p:sp>
      <p:sp>
        <p:nvSpPr>
          <p:cNvPr id="64" name="Google Shape;64;p12"/>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p:nvPr/>
        </p:nvSpPr>
        <p:spPr>
          <a:xfrm>
            <a:off x="0" y="-219919"/>
            <a:ext cx="6858000" cy="9906000"/>
          </a:xfrm>
          <a:prstGeom prst="rect">
            <a:avLst/>
          </a:prstGeom>
          <a:solidFill>
            <a:srgbClr val="263B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6" name="Google Shape;86;p15"/>
          <p:cNvPicPr preferRelativeResize="0"/>
          <p:nvPr/>
        </p:nvPicPr>
        <p:blipFill rotWithShape="1">
          <a:blip r:embed="rId3">
            <a:alphaModFix/>
          </a:blip>
          <a:srcRect t="6648" b="11057"/>
          <a:stretch/>
        </p:blipFill>
        <p:spPr>
          <a:xfrm>
            <a:off x="0" y="0"/>
            <a:ext cx="6858000" cy="3762528"/>
          </a:xfrm>
          <a:prstGeom prst="rect">
            <a:avLst/>
          </a:prstGeom>
          <a:noFill/>
          <a:ln>
            <a:noFill/>
          </a:ln>
        </p:spPr>
      </p:pic>
      <p:sp>
        <p:nvSpPr>
          <p:cNvPr id="87" name="Google Shape;87;p15"/>
          <p:cNvSpPr/>
          <p:nvPr/>
        </p:nvSpPr>
        <p:spPr>
          <a:xfrm>
            <a:off x="1146313" y="795130"/>
            <a:ext cx="4565374" cy="2967398"/>
          </a:xfrm>
          <a:custGeom>
            <a:avLst/>
            <a:gdLst/>
            <a:ahLst/>
            <a:cxnLst/>
            <a:rect l="l" t="t" r="r" b="b"/>
            <a:pathLst>
              <a:path w="4565374" h="2967398" extrusionOk="0">
                <a:moveTo>
                  <a:pt x="0" y="2967398"/>
                </a:moveTo>
                <a:lnTo>
                  <a:pt x="0" y="0"/>
                </a:lnTo>
                <a:lnTo>
                  <a:pt x="4565374" y="0"/>
                </a:lnTo>
                <a:lnTo>
                  <a:pt x="4565374" y="2967398"/>
                </a:lnTo>
              </a:path>
            </a:pathLst>
          </a:custGeom>
          <a:solidFill>
            <a:srgbClr val="FFFFFF">
              <a:alpha val="21176"/>
            </a:srgbClr>
          </a:solidFill>
          <a:ln w="76200" cap="flat" cmpd="sng">
            <a:solidFill>
              <a:srgbClr val="00B7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 name="Google Shape;88;p15"/>
          <p:cNvSpPr txBox="1"/>
          <p:nvPr/>
        </p:nvSpPr>
        <p:spPr>
          <a:xfrm>
            <a:off x="1395950" y="1033669"/>
            <a:ext cx="3904500" cy="36163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100" b="1" dirty="0">
                <a:solidFill>
                  <a:srgbClr val="263B66"/>
                </a:solidFill>
                <a:latin typeface="Poppins"/>
                <a:ea typeface="Poppins"/>
                <a:cs typeface="Poppins"/>
                <a:sym typeface="Poppins"/>
              </a:rPr>
              <a:t>How a Leading US Logistics Co. built a Resilient Back-office team</a:t>
            </a:r>
            <a:endParaRPr sz="21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1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1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1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1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1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1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chemeClr val="dk1"/>
              </a:buClr>
              <a:buSzPts val="1100"/>
              <a:buFont typeface="Arial"/>
              <a:buNone/>
            </a:pPr>
            <a:endParaRPr sz="2000" b="1" i="0" u="none" strike="noStrike" cap="none" dirty="0">
              <a:solidFill>
                <a:srgbClr val="263B66"/>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263B66"/>
              </a:solidFill>
              <a:latin typeface="Poppins"/>
              <a:ea typeface="Poppins"/>
              <a:cs typeface="Poppins"/>
              <a:sym typeface="Poppins"/>
            </a:endParaRPr>
          </a:p>
        </p:txBody>
      </p:sp>
      <p:sp>
        <p:nvSpPr>
          <p:cNvPr id="89" name="Google Shape;89;p15"/>
          <p:cNvSpPr txBox="1"/>
          <p:nvPr/>
        </p:nvSpPr>
        <p:spPr>
          <a:xfrm>
            <a:off x="1395950" y="467112"/>
            <a:ext cx="390442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63B66"/>
                </a:solidFill>
                <a:latin typeface="Poppins"/>
                <a:ea typeface="Poppins"/>
                <a:cs typeface="Poppins"/>
                <a:sym typeface="Poppins"/>
              </a:rPr>
              <a:t>CASE STUDY</a:t>
            </a:r>
            <a:endParaRPr sz="1400" b="0" i="0" u="none" strike="noStrike" cap="none">
              <a:solidFill>
                <a:srgbClr val="263B66"/>
              </a:solidFill>
              <a:latin typeface="Poppins"/>
              <a:ea typeface="Poppins"/>
              <a:cs typeface="Poppins"/>
              <a:sym typeface="Poppins"/>
            </a:endParaRPr>
          </a:p>
        </p:txBody>
      </p:sp>
      <p:sp>
        <p:nvSpPr>
          <p:cNvPr id="90" name="Google Shape;90;p15"/>
          <p:cNvSpPr txBox="1"/>
          <p:nvPr/>
        </p:nvSpPr>
        <p:spPr>
          <a:xfrm>
            <a:off x="1512511" y="4511564"/>
            <a:ext cx="4191000" cy="86789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en-US" sz="1050" dirty="0">
                <a:solidFill>
                  <a:schemeClr val="lt1"/>
                </a:solidFill>
                <a:latin typeface="Poppins"/>
                <a:ea typeface="Poppins"/>
                <a:cs typeface="Poppins"/>
                <a:sym typeface="Poppins"/>
              </a:rPr>
              <a:t>The leading Logistics organization in North American with tens of thousands of customers across every zip code in the US. Their back-office team sits in various locations across India and the Philippines. </a:t>
            </a:r>
            <a:endParaRPr sz="1050" b="0" i="0" u="none" strike="noStrike" cap="none" dirty="0">
              <a:solidFill>
                <a:schemeClr val="lt1"/>
              </a:solidFill>
              <a:latin typeface="Poppins"/>
              <a:ea typeface="Poppins"/>
              <a:cs typeface="Poppins"/>
              <a:sym typeface="Poppins"/>
            </a:endParaRPr>
          </a:p>
        </p:txBody>
      </p:sp>
      <p:grpSp>
        <p:nvGrpSpPr>
          <p:cNvPr id="91" name="Google Shape;91;p15"/>
          <p:cNvGrpSpPr/>
          <p:nvPr/>
        </p:nvGrpSpPr>
        <p:grpSpPr>
          <a:xfrm>
            <a:off x="1146313" y="4206679"/>
            <a:ext cx="3724007" cy="384797"/>
            <a:chOff x="635958" y="5897460"/>
            <a:chExt cx="3724007" cy="384797"/>
          </a:xfrm>
        </p:grpSpPr>
        <p:sp>
          <p:nvSpPr>
            <p:cNvPr id="92" name="Google Shape;92;p15"/>
            <p:cNvSpPr txBox="1"/>
            <p:nvPr/>
          </p:nvSpPr>
          <p:spPr>
            <a:xfrm>
              <a:off x="967408" y="5897460"/>
              <a:ext cx="339255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B79D"/>
                  </a:solidFill>
                  <a:latin typeface="Poppins SemiBold"/>
                  <a:ea typeface="Poppins SemiBold"/>
                  <a:cs typeface="Poppins SemiBold"/>
                  <a:sym typeface="Poppins SemiBold"/>
                </a:rPr>
                <a:t>Client Overview</a:t>
              </a:r>
              <a:endParaRPr sz="1600" b="0" i="0" u="none" strike="noStrike" cap="none">
                <a:solidFill>
                  <a:srgbClr val="00B79D"/>
                </a:solidFill>
                <a:latin typeface="Poppins SemiBold"/>
                <a:ea typeface="Poppins SemiBold"/>
                <a:cs typeface="Poppins SemiBold"/>
                <a:sym typeface="Poppins SemiBold"/>
              </a:endParaRPr>
            </a:p>
          </p:txBody>
        </p:sp>
        <p:pic>
          <p:nvPicPr>
            <p:cNvPr id="93" name="Google Shape;93;p15"/>
            <p:cNvPicPr preferRelativeResize="0"/>
            <p:nvPr/>
          </p:nvPicPr>
          <p:blipFill rotWithShape="1">
            <a:blip r:embed="rId4">
              <a:alphaModFix/>
            </a:blip>
            <a:srcRect/>
            <a:stretch/>
          </p:blipFill>
          <p:spPr>
            <a:xfrm>
              <a:off x="635958" y="5966343"/>
              <a:ext cx="284385" cy="315914"/>
            </a:xfrm>
            <a:prstGeom prst="rect">
              <a:avLst/>
            </a:prstGeom>
            <a:noFill/>
            <a:ln>
              <a:noFill/>
            </a:ln>
          </p:spPr>
        </p:pic>
      </p:grpSp>
      <p:grpSp>
        <p:nvGrpSpPr>
          <p:cNvPr id="94" name="Google Shape;94;p15"/>
          <p:cNvGrpSpPr/>
          <p:nvPr/>
        </p:nvGrpSpPr>
        <p:grpSpPr>
          <a:xfrm>
            <a:off x="1142723" y="5772592"/>
            <a:ext cx="3652549" cy="338514"/>
            <a:chOff x="632368" y="3388689"/>
            <a:chExt cx="3652549" cy="338514"/>
          </a:xfrm>
        </p:grpSpPr>
        <p:sp>
          <p:nvSpPr>
            <p:cNvPr id="95" name="Google Shape;95;p15"/>
            <p:cNvSpPr txBox="1"/>
            <p:nvPr/>
          </p:nvSpPr>
          <p:spPr>
            <a:xfrm>
              <a:off x="892360" y="3388689"/>
              <a:ext cx="339255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B79D"/>
                  </a:solidFill>
                  <a:latin typeface="Poppins SemiBold"/>
                  <a:ea typeface="Poppins SemiBold"/>
                  <a:cs typeface="Poppins SemiBold"/>
                  <a:sym typeface="Poppins SemiBold"/>
                </a:rPr>
                <a:t>Key Challenges</a:t>
              </a:r>
              <a:endParaRPr sz="1400" b="0" i="0" u="none" strike="noStrike" cap="none" dirty="0">
                <a:solidFill>
                  <a:srgbClr val="000000"/>
                </a:solidFill>
                <a:latin typeface="Arial"/>
                <a:ea typeface="Arial"/>
                <a:cs typeface="Arial"/>
                <a:sym typeface="Arial"/>
              </a:endParaRPr>
            </a:p>
          </p:txBody>
        </p:sp>
        <p:pic>
          <p:nvPicPr>
            <p:cNvPr id="96" name="Google Shape;96;p15"/>
            <p:cNvPicPr preferRelativeResize="0"/>
            <p:nvPr/>
          </p:nvPicPr>
          <p:blipFill rotWithShape="1">
            <a:blip r:embed="rId5">
              <a:alphaModFix/>
            </a:blip>
            <a:srcRect/>
            <a:stretch/>
          </p:blipFill>
          <p:spPr>
            <a:xfrm>
              <a:off x="632368" y="3432979"/>
              <a:ext cx="235286" cy="235286"/>
            </a:xfrm>
            <a:prstGeom prst="rect">
              <a:avLst/>
            </a:prstGeom>
            <a:noFill/>
            <a:ln>
              <a:noFill/>
            </a:ln>
          </p:spPr>
        </p:pic>
      </p:grpSp>
      <p:sp>
        <p:nvSpPr>
          <p:cNvPr id="97" name="Google Shape;97;p15"/>
          <p:cNvSpPr txBox="1"/>
          <p:nvPr/>
        </p:nvSpPr>
        <p:spPr>
          <a:xfrm>
            <a:off x="1512511" y="7479163"/>
            <a:ext cx="4347600" cy="335164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en-US" sz="1050" dirty="0">
                <a:solidFill>
                  <a:schemeClr val="lt1"/>
                </a:solidFill>
                <a:latin typeface="Poppins"/>
                <a:ea typeface="Poppins"/>
                <a:cs typeface="Poppins"/>
                <a:sym typeface="Poppins"/>
              </a:rPr>
              <a:t>The </a:t>
            </a:r>
            <a:r>
              <a:rPr lang="en-US" sz="1050" dirty="0" err="1">
                <a:solidFill>
                  <a:schemeClr val="lt1"/>
                </a:solidFill>
                <a:latin typeface="Poppins"/>
                <a:ea typeface="Poppins"/>
                <a:cs typeface="Poppins"/>
                <a:sym typeface="Poppins"/>
              </a:rPr>
              <a:t>backoffice</a:t>
            </a:r>
            <a:r>
              <a:rPr lang="en-US" sz="1050" dirty="0">
                <a:solidFill>
                  <a:schemeClr val="lt1"/>
                </a:solidFill>
                <a:latin typeface="Poppins"/>
                <a:ea typeface="Poppins"/>
                <a:cs typeface="Poppins"/>
                <a:sym typeface="Poppins"/>
              </a:rPr>
              <a:t> team for the bank’s Global Captive Center (GCC) was using worxogo Nudge Coach and was a highly productive and efficient team. The team was motivated and engaged and maintain their quality benchmarks across the board. When the pandemic hit, teams were forced to work-from-home (WFH) overnight. </a:t>
            </a:r>
          </a:p>
          <a:p>
            <a:pPr marL="0" marR="0" lvl="0" indent="0" algn="l" rtl="0">
              <a:lnSpc>
                <a:spcPct val="120000"/>
              </a:lnSpc>
              <a:spcBef>
                <a:spcPts val="0"/>
              </a:spcBef>
              <a:spcAft>
                <a:spcPts val="0"/>
              </a:spcAft>
              <a:buClr>
                <a:schemeClr val="dk1"/>
              </a:buClr>
              <a:buSzPts val="1100"/>
              <a:buFont typeface="Arial"/>
              <a:buNone/>
            </a:pPr>
            <a:endParaRPr lang="en-US" sz="1050"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r>
              <a:rPr lang="en-US" sz="1050" dirty="0">
                <a:solidFill>
                  <a:schemeClr val="lt1"/>
                </a:solidFill>
                <a:latin typeface="Poppins"/>
                <a:ea typeface="Poppins"/>
                <a:cs typeface="Poppins"/>
                <a:sym typeface="Poppins"/>
              </a:rPr>
              <a:t>The management wanted to ensure that their team’s productivity and quality was not affected while ensuring that their morale, motivation and engagement remained high. </a:t>
            </a:r>
            <a:endParaRPr sz="1000"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1000"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900" b="0" i="0" u="none" strike="noStrike" cap="none"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900" b="0" i="0" u="none" strike="noStrike" cap="none"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900" b="0" i="0" u="none" strike="noStrike" cap="none"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900" b="0" i="0" u="none" strike="noStrike" cap="none"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900" b="0" i="0" u="none" strike="noStrike" cap="none"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900" b="0" i="0" u="none" strike="noStrike" cap="none"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chemeClr val="dk1"/>
              </a:buClr>
              <a:buSzPts val="1100"/>
              <a:buFont typeface="Arial"/>
              <a:buNone/>
            </a:pPr>
            <a:endParaRPr sz="900" b="0" i="0" u="none" strike="noStrike" cap="none" dirty="0">
              <a:solidFill>
                <a:schemeClr val="lt1"/>
              </a:solidFill>
              <a:latin typeface="Poppins"/>
              <a:ea typeface="Poppins"/>
              <a:cs typeface="Poppins"/>
              <a:sym typeface="Poppins"/>
            </a:endParaRPr>
          </a:p>
          <a:p>
            <a:pPr marL="0" marR="0" lvl="0" indent="0" algn="l" rtl="0">
              <a:lnSpc>
                <a:spcPct val="120000"/>
              </a:lnSpc>
              <a:spcBef>
                <a:spcPts val="0"/>
              </a:spcBef>
              <a:spcAft>
                <a:spcPts val="0"/>
              </a:spcAft>
              <a:buClr>
                <a:srgbClr val="000000"/>
              </a:buClr>
              <a:buSzPts val="900"/>
              <a:buFont typeface="Arial"/>
              <a:buNone/>
            </a:pPr>
            <a:endParaRPr sz="900" b="0" i="0" u="none" strike="noStrike" cap="none" dirty="0">
              <a:solidFill>
                <a:schemeClr val="lt1"/>
              </a:solidFill>
              <a:latin typeface="Poppins"/>
              <a:ea typeface="Poppins"/>
              <a:cs typeface="Poppins"/>
              <a:sym typeface="Poppins"/>
            </a:endParaRPr>
          </a:p>
        </p:txBody>
      </p:sp>
      <p:pic>
        <p:nvPicPr>
          <p:cNvPr id="98" name="Google Shape;98;p15"/>
          <p:cNvPicPr preferRelativeResize="0"/>
          <p:nvPr/>
        </p:nvPicPr>
        <p:blipFill rotWithShape="1">
          <a:blip r:embed="rId6">
            <a:alphaModFix/>
          </a:blip>
          <a:srcRect/>
          <a:stretch/>
        </p:blipFill>
        <p:spPr>
          <a:xfrm>
            <a:off x="1580653" y="3214164"/>
            <a:ext cx="1792871" cy="295666"/>
          </a:xfrm>
          <a:prstGeom prst="rect">
            <a:avLst/>
          </a:prstGeom>
          <a:noFill/>
          <a:ln>
            <a:noFill/>
          </a:ln>
        </p:spPr>
      </p:pic>
      <p:sp>
        <p:nvSpPr>
          <p:cNvPr id="103" name="Google Shape;103;p15"/>
          <p:cNvSpPr txBox="1"/>
          <p:nvPr/>
        </p:nvSpPr>
        <p:spPr>
          <a:xfrm>
            <a:off x="1528672" y="7108334"/>
            <a:ext cx="1800000" cy="40006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000" b="1" dirty="0">
                <a:solidFill>
                  <a:schemeClr val="lt1"/>
                </a:solidFill>
                <a:latin typeface="Poppins"/>
                <a:ea typeface="Poppins"/>
                <a:cs typeface="Poppins"/>
                <a:sym typeface="Poppins"/>
              </a:rPr>
              <a:t>Stabilize </a:t>
            </a:r>
          </a:p>
          <a:p>
            <a:pPr marL="0" marR="0" lvl="0" indent="0" algn="l" rtl="0">
              <a:lnSpc>
                <a:spcPct val="100000"/>
              </a:lnSpc>
              <a:spcBef>
                <a:spcPts val="0"/>
              </a:spcBef>
              <a:spcAft>
                <a:spcPts val="0"/>
              </a:spcAft>
              <a:buClr>
                <a:srgbClr val="000000"/>
              </a:buClr>
              <a:buSzPts val="2400"/>
              <a:buFont typeface="Arial"/>
              <a:buNone/>
            </a:pPr>
            <a:r>
              <a:rPr lang="en-US" sz="1000" b="1" dirty="0">
                <a:solidFill>
                  <a:schemeClr val="lt1"/>
                </a:solidFill>
                <a:latin typeface="Poppins"/>
                <a:ea typeface="Poppins"/>
                <a:cs typeface="Poppins"/>
                <a:sym typeface="Poppins"/>
              </a:rPr>
              <a:t>Productivity</a:t>
            </a:r>
            <a:endParaRPr sz="1000" b="1" i="0" u="none" strike="noStrike" cap="none" dirty="0">
              <a:solidFill>
                <a:schemeClr val="lt1"/>
              </a:solidFill>
              <a:latin typeface="Poppins"/>
              <a:ea typeface="Poppins"/>
              <a:cs typeface="Poppins"/>
              <a:sym typeface="Poppins"/>
            </a:endParaRPr>
          </a:p>
        </p:txBody>
      </p:sp>
      <p:sp>
        <p:nvSpPr>
          <p:cNvPr id="104" name="Google Shape;104;p15"/>
          <p:cNvSpPr/>
          <p:nvPr/>
        </p:nvSpPr>
        <p:spPr>
          <a:xfrm>
            <a:off x="1557628" y="6260434"/>
            <a:ext cx="811800" cy="811800"/>
          </a:xfrm>
          <a:prstGeom prst="ellipse">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 name="Google Shape;106;p15"/>
          <p:cNvSpPr txBox="1"/>
          <p:nvPr/>
        </p:nvSpPr>
        <p:spPr>
          <a:xfrm>
            <a:off x="4400372" y="7137675"/>
            <a:ext cx="1800000" cy="24618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000" b="1" dirty="0">
                <a:solidFill>
                  <a:schemeClr val="lt1"/>
                </a:solidFill>
                <a:latin typeface="Poppins"/>
                <a:ea typeface="Poppins"/>
                <a:cs typeface="Poppins"/>
                <a:sym typeface="Poppins"/>
              </a:rPr>
              <a:t>Maintain Quality Benchmarks</a:t>
            </a:r>
            <a:endParaRPr sz="1000" b="1" i="0" u="none" strike="noStrike" cap="none" dirty="0">
              <a:solidFill>
                <a:schemeClr val="lt1"/>
              </a:solidFill>
              <a:latin typeface="Poppins"/>
              <a:ea typeface="Poppins"/>
              <a:cs typeface="Poppins"/>
              <a:sym typeface="Poppins"/>
            </a:endParaRPr>
          </a:p>
        </p:txBody>
      </p:sp>
      <p:sp>
        <p:nvSpPr>
          <p:cNvPr id="107" name="Google Shape;107;p15"/>
          <p:cNvSpPr/>
          <p:nvPr/>
        </p:nvSpPr>
        <p:spPr>
          <a:xfrm>
            <a:off x="4514556" y="6260434"/>
            <a:ext cx="811800" cy="811800"/>
          </a:xfrm>
          <a:prstGeom prst="ellipse">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0" name="Google Shape;110;p15"/>
          <p:cNvSpPr/>
          <p:nvPr/>
        </p:nvSpPr>
        <p:spPr>
          <a:xfrm>
            <a:off x="3060316" y="6271306"/>
            <a:ext cx="811800" cy="811800"/>
          </a:xfrm>
          <a:prstGeom prst="ellipse">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Google Shape;106;p15">
            <a:extLst>
              <a:ext uri="{FF2B5EF4-FFF2-40B4-BE49-F238E27FC236}">
                <a16:creationId xmlns:a16="http://schemas.microsoft.com/office/drawing/2014/main" id="{3AB87BA7-42C7-8F7C-98A3-950EDBE40077}"/>
              </a:ext>
            </a:extLst>
          </p:cNvPr>
          <p:cNvSpPr txBox="1"/>
          <p:nvPr/>
        </p:nvSpPr>
        <p:spPr>
          <a:xfrm>
            <a:off x="2814653" y="7127748"/>
            <a:ext cx="1800000" cy="24618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000" b="1" dirty="0">
                <a:solidFill>
                  <a:schemeClr val="lt1"/>
                </a:solidFill>
                <a:latin typeface="Poppins"/>
                <a:ea typeface="Poppins"/>
                <a:cs typeface="Poppins"/>
                <a:sym typeface="Poppins"/>
              </a:rPr>
              <a:t>Maintain utilization</a:t>
            </a:r>
            <a:endParaRPr sz="1000" b="1" i="0" u="none" strike="noStrike" cap="none" dirty="0">
              <a:solidFill>
                <a:schemeClr val="lt1"/>
              </a:solidFill>
              <a:latin typeface="Poppins"/>
              <a:ea typeface="Poppins"/>
              <a:cs typeface="Poppins"/>
              <a:sym typeface="Poppins"/>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ABA5B798-AD36-6B29-9E86-BF444F5B7763}"/>
              </a:ext>
            </a:extLst>
          </p:cNvPr>
          <p:cNvPicPr>
            <a:picLocks noChangeAspect="1"/>
          </p:cNvPicPr>
          <p:nvPr/>
        </p:nvPicPr>
        <p:blipFill>
          <a:blip r:embed="rId7">
            <a:duotone>
              <a:schemeClr val="accent1">
                <a:shade val="45000"/>
                <a:satMod val="135000"/>
              </a:schemeClr>
              <a:prstClr val="white"/>
            </a:duotone>
          </a:blip>
          <a:stretch>
            <a:fillRect/>
          </a:stretch>
        </p:blipFill>
        <p:spPr>
          <a:xfrm>
            <a:off x="1629046" y="6317570"/>
            <a:ext cx="645813" cy="645813"/>
          </a:xfrm>
          <a:prstGeom prst="rect">
            <a:avLst/>
          </a:prstGeom>
          <a:noFill/>
        </p:spPr>
      </p:pic>
      <p:pic>
        <p:nvPicPr>
          <p:cNvPr id="8" name="Picture 7" descr="A black background with a black square&#10;&#10;Description automatically generated with medium confidence">
            <a:extLst>
              <a:ext uri="{FF2B5EF4-FFF2-40B4-BE49-F238E27FC236}">
                <a16:creationId xmlns:a16="http://schemas.microsoft.com/office/drawing/2014/main" id="{2DEA5F39-3C80-2BE9-E2CA-0DD7A137E30C}"/>
              </a:ext>
            </a:extLst>
          </p:cNvPr>
          <p:cNvPicPr>
            <a:picLocks noChangeAspect="1"/>
          </p:cNvPicPr>
          <p:nvPr/>
        </p:nvPicPr>
        <p:blipFill>
          <a:blip r:embed="rId8">
            <a:duotone>
              <a:schemeClr val="accent1">
                <a:shade val="45000"/>
                <a:satMod val="135000"/>
              </a:schemeClr>
              <a:prstClr val="white"/>
            </a:duotone>
          </a:blip>
          <a:stretch>
            <a:fillRect/>
          </a:stretch>
        </p:blipFill>
        <p:spPr>
          <a:xfrm>
            <a:off x="3142698" y="6326632"/>
            <a:ext cx="608739" cy="608739"/>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E3DDF9D2-60FD-AB3D-5529-D99441C2E9E7}"/>
              </a:ext>
            </a:extLst>
          </p:cNvPr>
          <p:cNvPicPr>
            <a:picLocks noChangeAspect="1"/>
          </p:cNvPicPr>
          <p:nvPr/>
        </p:nvPicPr>
        <p:blipFill>
          <a:blip r:embed="rId9">
            <a:duotone>
              <a:schemeClr val="accent1">
                <a:shade val="45000"/>
                <a:satMod val="135000"/>
              </a:schemeClr>
              <a:prstClr val="white"/>
            </a:duotone>
          </a:blip>
          <a:stretch>
            <a:fillRect/>
          </a:stretch>
        </p:blipFill>
        <p:spPr>
          <a:xfrm>
            <a:off x="4643914" y="6382288"/>
            <a:ext cx="553083" cy="55308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p:nvPr/>
        </p:nvSpPr>
        <p:spPr>
          <a:xfrm>
            <a:off x="0" y="9154160"/>
            <a:ext cx="6858000" cy="751840"/>
          </a:xfrm>
          <a:prstGeom prst="rect">
            <a:avLst/>
          </a:prstGeom>
          <a:solidFill>
            <a:srgbClr val="263B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9" name="Google Shape;119;p16"/>
          <p:cNvSpPr txBox="1"/>
          <p:nvPr/>
        </p:nvSpPr>
        <p:spPr>
          <a:xfrm>
            <a:off x="1036858" y="2678226"/>
            <a:ext cx="339255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B79D"/>
                </a:solidFill>
                <a:latin typeface="Poppins SemiBold"/>
                <a:ea typeface="Poppins SemiBold"/>
                <a:cs typeface="Poppins SemiBold"/>
                <a:sym typeface="Poppins SemiBold"/>
              </a:rPr>
              <a:t>Nudge Coach Deployment</a:t>
            </a:r>
            <a:endParaRPr sz="1400" b="0" i="0" u="none" strike="noStrike" cap="none">
              <a:solidFill>
                <a:srgbClr val="000000"/>
              </a:solidFill>
              <a:latin typeface="Arial"/>
              <a:ea typeface="Arial"/>
              <a:cs typeface="Arial"/>
              <a:sym typeface="Arial"/>
            </a:endParaRPr>
          </a:p>
        </p:txBody>
      </p:sp>
      <p:pic>
        <p:nvPicPr>
          <p:cNvPr id="120" name="Google Shape;120;p16"/>
          <p:cNvPicPr preferRelativeResize="0"/>
          <p:nvPr/>
        </p:nvPicPr>
        <p:blipFill rotWithShape="1">
          <a:blip r:embed="rId3">
            <a:alphaModFix/>
          </a:blip>
          <a:srcRect/>
          <a:stretch/>
        </p:blipFill>
        <p:spPr>
          <a:xfrm>
            <a:off x="735508" y="2678226"/>
            <a:ext cx="304745" cy="304745"/>
          </a:xfrm>
          <a:prstGeom prst="rect">
            <a:avLst/>
          </a:prstGeom>
          <a:noFill/>
          <a:ln>
            <a:noFill/>
          </a:ln>
        </p:spPr>
      </p:pic>
      <p:sp>
        <p:nvSpPr>
          <p:cNvPr id="121" name="Google Shape;121;p16"/>
          <p:cNvSpPr txBox="1"/>
          <p:nvPr/>
        </p:nvSpPr>
        <p:spPr>
          <a:xfrm>
            <a:off x="1053678" y="2889415"/>
            <a:ext cx="5468400" cy="5798983"/>
          </a:xfrm>
          <a:prstGeom prst="rect">
            <a:avLst/>
          </a:prstGeom>
          <a:noFill/>
          <a:ln>
            <a:noFill/>
          </a:ln>
        </p:spPr>
        <p:txBody>
          <a:bodyPr spcFirstLastPara="1" wrap="square" lIns="91425" tIns="45700" rIns="91425" bIns="45700" anchor="t" anchorCtr="0">
            <a:spAutoFit/>
          </a:bodyPr>
          <a:lstStyle/>
          <a:p>
            <a:pPr>
              <a:lnSpc>
                <a:spcPct val="120000"/>
              </a:lnSpc>
              <a:spcBef>
                <a:spcPts val="500"/>
              </a:spcBef>
              <a:buClr>
                <a:schemeClr val="dk1"/>
              </a:buClr>
              <a:buSzPts val="1100"/>
            </a:pPr>
            <a:r>
              <a:rPr lang="en-US" sz="1050" dirty="0">
                <a:solidFill>
                  <a:srgbClr val="404040"/>
                </a:solidFill>
                <a:latin typeface="Poppins"/>
                <a:ea typeface="Poppins"/>
                <a:cs typeface="Poppins"/>
                <a:sym typeface="Poppins"/>
              </a:rPr>
              <a:t>worxogo Nudge Coach was already deployed at the Logistics Company’s back-office team.  Based on the Nobel prize-winning concept of Nudges, the coach nudged the team on daily activities to improve their productivity. Pre pandemic the team was highly productive and during the disruption, management quickly pivoted using the Nudge Coach to stabilize the team through the crisis. </a:t>
            </a:r>
          </a:p>
          <a:p>
            <a:pPr marL="0" marR="0" lvl="0" indent="0" algn="l" rtl="0">
              <a:lnSpc>
                <a:spcPct val="120000"/>
              </a:lnSpc>
              <a:spcBef>
                <a:spcPts val="500"/>
              </a:spcBef>
              <a:spcAft>
                <a:spcPts val="0"/>
              </a:spcAft>
              <a:buClr>
                <a:schemeClr val="dk1"/>
              </a:buClr>
              <a:buSzPts val="1100"/>
              <a:buFont typeface="Arial"/>
              <a:buNone/>
            </a:pPr>
            <a:r>
              <a:rPr lang="en-IN" sz="1050" dirty="0">
                <a:solidFill>
                  <a:srgbClr val="404040"/>
                </a:solidFill>
                <a:latin typeface="Poppins"/>
                <a:ea typeface="Poppins"/>
                <a:cs typeface="Poppins"/>
                <a:sym typeface="Poppins"/>
              </a:rPr>
              <a:t>The nudge coach helped the team self-manage themselves. Daily coaching tips / nudges helped them stay on track with their work rhythm. Microlearning were helps them get up-to-speed with the new way of working.</a:t>
            </a:r>
            <a:endParaRPr sz="1050"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r>
              <a:rPr lang="en-US" sz="1050" dirty="0">
                <a:solidFill>
                  <a:srgbClr val="404040"/>
                </a:solidFill>
                <a:latin typeface="Poppins"/>
                <a:ea typeface="Poppins"/>
                <a:cs typeface="Poppins"/>
                <a:sym typeface="Poppins"/>
              </a:rPr>
              <a:t>Managers were coached with insights and nudges that enabled them to pivot to managing their remote teams and coaching them regularly and consistently. </a:t>
            </a:r>
            <a:endParaRPr sz="1000"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1000"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100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100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5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0"/>
              </a:spcAft>
              <a:buClr>
                <a:schemeClr val="dk1"/>
              </a:buClr>
              <a:buSzPts val="1100"/>
              <a:buFont typeface="Arial"/>
              <a:buNone/>
            </a:pPr>
            <a:endParaRPr sz="900" b="0" i="0" u="none" strike="noStrike" cap="none" dirty="0">
              <a:solidFill>
                <a:srgbClr val="404040"/>
              </a:solidFill>
              <a:latin typeface="Poppins"/>
              <a:ea typeface="Poppins"/>
              <a:cs typeface="Poppins"/>
              <a:sym typeface="Poppins"/>
            </a:endParaRPr>
          </a:p>
          <a:p>
            <a:pPr marL="0" marR="0" lvl="0" indent="0" algn="l" rtl="0">
              <a:lnSpc>
                <a:spcPct val="120000"/>
              </a:lnSpc>
              <a:spcBef>
                <a:spcPts val="500"/>
              </a:spcBef>
              <a:spcAft>
                <a:spcPts val="500"/>
              </a:spcAft>
              <a:buClr>
                <a:srgbClr val="000000"/>
              </a:buClr>
              <a:buSzPts val="900"/>
              <a:buFont typeface="Arial"/>
              <a:buNone/>
            </a:pPr>
            <a:endParaRPr sz="900" b="0" i="0" u="none" strike="noStrike" cap="none" dirty="0">
              <a:solidFill>
                <a:srgbClr val="404040"/>
              </a:solidFill>
              <a:latin typeface="Poppins"/>
              <a:ea typeface="Poppins"/>
              <a:cs typeface="Poppins"/>
              <a:sym typeface="Poppins"/>
            </a:endParaRPr>
          </a:p>
        </p:txBody>
      </p:sp>
      <p:sp>
        <p:nvSpPr>
          <p:cNvPr id="122" name="Google Shape;122;p16"/>
          <p:cNvSpPr txBox="1"/>
          <p:nvPr/>
        </p:nvSpPr>
        <p:spPr>
          <a:xfrm>
            <a:off x="1036858" y="6215780"/>
            <a:ext cx="339255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B79D"/>
                </a:solidFill>
                <a:latin typeface="Poppins SemiBold"/>
                <a:ea typeface="Poppins SemiBold"/>
                <a:cs typeface="Poppins SemiBold"/>
                <a:sym typeface="Poppins SemiBold"/>
              </a:rPr>
              <a:t>The Outcome</a:t>
            </a:r>
            <a:endParaRPr sz="1400" b="0" i="0" u="none" strike="noStrike" cap="none" dirty="0">
              <a:solidFill>
                <a:srgbClr val="000000"/>
              </a:solidFill>
              <a:latin typeface="Arial"/>
              <a:ea typeface="Arial"/>
              <a:cs typeface="Arial"/>
              <a:sym typeface="Arial"/>
            </a:endParaRPr>
          </a:p>
        </p:txBody>
      </p:sp>
      <p:pic>
        <p:nvPicPr>
          <p:cNvPr id="123" name="Google Shape;123;p16"/>
          <p:cNvPicPr preferRelativeResize="0"/>
          <p:nvPr/>
        </p:nvPicPr>
        <p:blipFill rotWithShape="1">
          <a:blip r:embed="rId4">
            <a:alphaModFix/>
          </a:blip>
          <a:srcRect/>
          <a:stretch/>
        </p:blipFill>
        <p:spPr>
          <a:xfrm>
            <a:off x="572970" y="6177679"/>
            <a:ext cx="338428" cy="338428"/>
          </a:xfrm>
          <a:prstGeom prst="rect">
            <a:avLst/>
          </a:prstGeom>
          <a:noFill/>
          <a:ln>
            <a:noFill/>
          </a:ln>
        </p:spPr>
      </p:pic>
      <p:sp>
        <p:nvSpPr>
          <p:cNvPr id="124" name="Google Shape;124;p16"/>
          <p:cNvSpPr/>
          <p:nvPr/>
        </p:nvSpPr>
        <p:spPr>
          <a:xfrm>
            <a:off x="0" y="-16344"/>
            <a:ext cx="6858000" cy="1761808"/>
          </a:xfrm>
          <a:prstGeom prst="rect">
            <a:avLst/>
          </a:prstGeom>
          <a:solidFill>
            <a:srgbClr val="263B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5" name="Google Shape;125;p16"/>
          <p:cNvSpPr txBox="1"/>
          <p:nvPr/>
        </p:nvSpPr>
        <p:spPr>
          <a:xfrm>
            <a:off x="1080383" y="8024146"/>
            <a:ext cx="5415000" cy="43703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600"/>
              </a:spcBef>
              <a:spcAft>
                <a:spcPts val="0"/>
              </a:spcAft>
              <a:buClr>
                <a:schemeClr val="dk1"/>
              </a:buClr>
              <a:buSzPts val="1100"/>
              <a:buFont typeface="Arial"/>
              <a:buNone/>
            </a:pPr>
            <a:r>
              <a:rPr lang="en-US" sz="1050" dirty="0">
                <a:solidFill>
                  <a:srgbClr val="5FC955"/>
                </a:solidFill>
                <a:latin typeface="Poppins Medium"/>
                <a:ea typeface="Poppins Medium"/>
                <a:cs typeface="Poppins Medium"/>
                <a:sym typeface="Poppins Medium"/>
              </a:rPr>
              <a:t>The management used worxogo Nudge Coach to build a resilient team that not only withstood but thrived in the crisis. Worxogo Nudge coach became a bridge between managers and their teams connecting them to each other, helping them remain engaged, motivated and Productive</a:t>
            </a:r>
            <a:endParaRPr sz="1050" dirty="0">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800"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800"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850" b="0" i="0" u="none" strike="noStrike" cap="none" dirty="0">
              <a:solidFill>
                <a:schemeClr val="dk1"/>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85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0"/>
              </a:spcAft>
              <a:buClr>
                <a:schemeClr val="dk1"/>
              </a:buClr>
              <a:buSzPts val="1100"/>
              <a:buFont typeface="Arial"/>
              <a:buNone/>
            </a:pPr>
            <a:endParaRPr sz="900" b="0" i="0" u="none" strike="noStrike" cap="none" dirty="0">
              <a:solidFill>
                <a:srgbClr val="5FC955"/>
              </a:solidFill>
              <a:latin typeface="Poppins Medium"/>
              <a:ea typeface="Poppins Medium"/>
              <a:cs typeface="Poppins Medium"/>
              <a:sym typeface="Poppins Medium"/>
            </a:endParaRPr>
          </a:p>
          <a:p>
            <a:pPr marL="0" marR="0" lvl="0" indent="0" algn="l" rtl="0">
              <a:lnSpc>
                <a:spcPct val="120000"/>
              </a:lnSpc>
              <a:spcBef>
                <a:spcPts val="600"/>
              </a:spcBef>
              <a:spcAft>
                <a:spcPts val="600"/>
              </a:spcAft>
              <a:buClr>
                <a:srgbClr val="000000"/>
              </a:buClr>
              <a:buSzPts val="900"/>
              <a:buFont typeface="Arial"/>
              <a:buNone/>
            </a:pPr>
            <a:endParaRPr sz="900" b="0" i="0" u="none" strike="noStrike" cap="none" dirty="0">
              <a:solidFill>
                <a:srgbClr val="5FC955"/>
              </a:solidFill>
              <a:latin typeface="Poppins Medium"/>
              <a:ea typeface="Poppins Medium"/>
              <a:cs typeface="Poppins Medium"/>
              <a:sym typeface="Poppins Medium"/>
            </a:endParaRPr>
          </a:p>
        </p:txBody>
      </p:sp>
      <p:grpSp>
        <p:nvGrpSpPr>
          <p:cNvPr id="126" name="Google Shape;126;p16"/>
          <p:cNvGrpSpPr/>
          <p:nvPr/>
        </p:nvGrpSpPr>
        <p:grpSpPr>
          <a:xfrm>
            <a:off x="1107025" y="9325616"/>
            <a:ext cx="4775616" cy="427718"/>
            <a:chOff x="1107025" y="9325616"/>
            <a:chExt cx="4775616" cy="427718"/>
          </a:xfrm>
        </p:grpSpPr>
        <p:sp>
          <p:nvSpPr>
            <p:cNvPr id="127" name="Google Shape;127;p16"/>
            <p:cNvSpPr txBox="1"/>
            <p:nvPr/>
          </p:nvSpPr>
          <p:spPr>
            <a:xfrm>
              <a:off x="2657819" y="9430513"/>
              <a:ext cx="3224822"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Poppins"/>
                  <a:ea typeface="Poppins"/>
                  <a:cs typeface="Poppins"/>
                  <a:sym typeface="Poppins"/>
                </a:rPr>
                <a:t>Join the future of work today Contact: </a:t>
              </a:r>
              <a:r>
                <a:rPr lang="en-US" sz="800" b="1" i="0" u="none" strike="noStrike" cap="none">
                  <a:solidFill>
                    <a:schemeClr val="lt1"/>
                  </a:solidFill>
                  <a:latin typeface="Poppins"/>
                  <a:ea typeface="Poppins"/>
                  <a:cs typeface="Poppins"/>
                  <a:sym typeface="Poppins"/>
                </a:rPr>
                <a:t>sales@worxogo.com</a:t>
              </a:r>
              <a:endParaRPr sz="800" b="1" i="0" u="none" strike="noStrike" cap="none">
                <a:solidFill>
                  <a:schemeClr val="lt1"/>
                </a:solidFill>
                <a:latin typeface="Poppins"/>
                <a:ea typeface="Poppins"/>
                <a:cs typeface="Poppins"/>
                <a:sym typeface="Poppins"/>
              </a:endParaRPr>
            </a:p>
          </p:txBody>
        </p:sp>
        <p:grpSp>
          <p:nvGrpSpPr>
            <p:cNvPr id="128" name="Google Shape;128;p16"/>
            <p:cNvGrpSpPr/>
            <p:nvPr/>
          </p:nvGrpSpPr>
          <p:grpSpPr>
            <a:xfrm>
              <a:off x="1107025" y="9325616"/>
              <a:ext cx="1231549" cy="427718"/>
              <a:chOff x="5290508" y="9372301"/>
              <a:chExt cx="1231549" cy="427718"/>
            </a:xfrm>
          </p:grpSpPr>
          <p:sp>
            <p:nvSpPr>
              <p:cNvPr id="129" name="Google Shape;129;p16"/>
              <p:cNvSpPr txBox="1"/>
              <p:nvPr/>
            </p:nvSpPr>
            <p:spPr>
              <a:xfrm>
                <a:off x="5445938" y="9599964"/>
                <a:ext cx="1049655"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Poppins"/>
                    <a:ea typeface="Poppins"/>
                    <a:cs typeface="Poppins"/>
                    <a:sym typeface="Poppins"/>
                  </a:rPr>
                  <a:t>www.worxogo.com</a:t>
                </a:r>
                <a:endParaRPr sz="1400" b="0" i="0" u="none" strike="noStrike" cap="none">
                  <a:solidFill>
                    <a:srgbClr val="000000"/>
                  </a:solidFill>
                  <a:latin typeface="Arial"/>
                  <a:ea typeface="Arial"/>
                  <a:cs typeface="Arial"/>
                  <a:sym typeface="Arial"/>
                </a:endParaRPr>
              </a:p>
            </p:txBody>
          </p:sp>
          <p:pic>
            <p:nvPicPr>
              <p:cNvPr id="130" name="Google Shape;130;p16"/>
              <p:cNvPicPr preferRelativeResize="0"/>
              <p:nvPr/>
            </p:nvPicPr>
            <p:blipFill rotWithShape="1">
              <a:blip r:embed="rId5">
                <a:alphaModFix/>
              </a:blip>
              <a:srcRect/>
              <a:stretch/>
            </p:blipFill>
            <p:spPr>
              <a:xfrm>
                <a:off x="5290508" y="9372301"/>
                <a:ext cx="1231549" cy="203097"/>
              </a:xfrm>
              <a:prstGeom prst="rect">
                <a:avLst/>
              </a:prstGeom>
              <a:noFill/>
              <a:ln>
                <a:noFill/>
              </a:ln>
            </p:spPr>
          </p:pic>
        </p:grpSp>
      </p:grpSp>
      <p:pic>
        <p:nvPicPr>
          <p:cNvPr id="131" name="Google Shape;131;p16"/>
          <p:cNvPicPr preferRelativeResize="0"/>
          <p:nvPr/>
        </p:nvPicPr>
        <p:blipFill rotWithShape="1">
          <a:blip r:embed="rId6">
            <a:alphaModFix/>
          </a:blip>
          <a:srcRect/>
          <a:stretch/>
        </p:blipFill>
        <p:spPr>
          <a:xfrm>
            <a:off x="226852" y="-300789"/>
            <a:ext cx="4818605" cy="3211600"/>
          </a:xfrm>
          <a:prstGeom prst="rect">
            <a:avLst/>
          </a:prstGeom>
          <a:noFill/>
          <a:ln>
            <a:noFill/>
          </a:ln>
        </p:spPr>
      </p:pic>
      <p:grpSp>
        <p:nvGrpSpPr>
          <p:cNvPr id="132" name="Google Shape;132;p16"/>
          <p:cNvGrpSpPr/>
          <p:nvPr/>
        </p:nvGrpSpPr>
        <p:grpSpPr>
          <a:xfrm>
            <a:off x="1538475" y="6657485"/>
            <a:ext cx="4018500" cy="1965921"/>
            <a:chOff x="846408" y="6707535"/>
            <a:chExt cx="4018500" cy="1965921"/>
          </a:xfrm>
        </p:grpSpPr>
        <p:sp>
          <p:nvSpPr>
            <p:cNvPr id="133" name="Google Shape;133;p16"/>
            <p:cNvSpPr/>
            <p:nvPr/>
          </p:nvSpPr>
          <p:spPr>
            <a:xfrm>
              <a:off x="967408" y="6707535"/>
              <a:ext cx="1205100" cy="1356600"/>
            </a:xfrm>
            <a:prstGeom prst="roundRect">
              <a:avLst>
                <a:gd name="adj" fmla="val 16667"/>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 name="Google Shape;134;p16"/>
            <p:cNvSpPr txBox="1"/>
            <p:nvPr/>
          </p:nvSpPr>
          <p:spPr>
            <a:xfrm>
              <a:off x="846408" y="7503945"/>
              <a:ext cx="1242000" cy="116951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000" b="1" dirty="0">
                  <a:solidFill>
                    <a:srgbClr val="404040"/>
                  </a:solidFill>
                  <a:latin typeface="Poppins"/>
                  <a:ea typeface="Poppins"/>
                  <a:cs typeface="Poppins"/>
                  <a:sym typeface="Poppins"/>
                </a:rPr>
                <a:t>Improved Productivity</a:t>
              </a:r>
              <a:endParaRPr sz="1000" b="1"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800" b="1"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800" b="1"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8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8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9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400"/>
                <a:buFont typeface="Arial"/>
                <a:buNone/>
              </a:pPr>
              <a:endParaRPr sz="900" b="1" i="0" u="none" strike="noStrike" cap="none" dirty="0">
                <a:solidFill>
                  <a:srgbClr val="404040"/>
                </a:solidFill>
                <a:latin typeface="Poppins"/>
                <a:ea typeface="Poppins"/>
                <a:cs typeface="Poppins"/>
                <a:sym typeface="Poppins"/>
              </a:endParaRPr>
            </a:p>
          </p:txBody>
        </p:sp>
        <p:sp>
          <p:nvSpPr>
            <p:cNvPr id="135" name="Google Shape;135;p16"/>
            <p:cNvSpPr txBox="1"/>
            <p:nvPr/>
          </p:nvSpPr>
          <p:spPr>
            <a:xfrm>
              <a:off x="930355" y="6963229"/>
              <a:ext cx="12420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rgbClr val="5FC955"/>
                  </a:solidFill>
                  <a:latin typeface="Poppins"/>
                  <a:ea typeface="Poppins"/>
                  <a:cs typeface="Poppins"/>
                  <a:sym typeface="Poppins"/>
                </a:rPr>
                <a:t>21</a:t>
              </a:r>
              <a:r>
                <a:rPr lang="en-US" sz="1800" b="1" i="0" u="none" strike="noStrike" cap="none" dirty="0">
                  <a:solidFill>
                    <a:srgbClr val="5FC955"/>
                  </a:solidFill>
                  <a:latin typeface="Poppins"/>
                  <a:ea typeface="Poppins"/>
                  <a:cs typeface="Poppins"/>
                  <a:sym typeface="Poppins"/>
                </a:rPr>
                <a:t>%</a:t>
              </a:r>
              <a:endParaRPr sz="1800" b="1" i="0" u="none" strike="noStrike" cap="none" dirty="0">
                <a:solidFill>
                  <a:srgbClr val="5FC955"/>
                </a:solidFill>
                <a:latin typeface="Poppins"/>
                <a:ea typeface="Poppins"/>
                <a:cs typeface="Poppins"/>
                <a:sym typeface="Poppins"/>
              </a:endParaRPr>
            </a:p>
          </p:txBody>
        </p:sp>
        <p:sp>
          <p:nvSpPr>
            <p:cNvPr id="136" name="Google Shape;136;p16"/>
            <p:cNvSpPr/>
            <p:nvPr/>
          </p:nvSpPr>
          <p:spPr>
            <a:xfrm>
              <a:off x="2318688" y="6707535"/>
              <a:ext cx="1205100" cy="1351500"/>
            </a:xfrm>
            <a:prstGeom prst="roundRect">
              <a:avLst>
                <a:gd name="adj" fmla="val 16667"/>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 name="Google Shape;137;p16"/>
            <p:cNvSpPr txBox="1"/>
            <p:nvPr/>
          </p:nvSpPr>
          <p:spPr>
            <a:xfrm>
              <a:off x="2330408" y="7532892"/>
              <a:ext cx="1208400" cy="95406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000" b="1" dirty="0">
                  <a:solidFill>
                    <a:srgbClr val="404040"/>
                  </a:solidFill>
                  <a:latin typeface="Poppins"/>
                  <a:ea typeface="Poppins"/>
                  <a:cs typeface="Poppins"/>
                  <a:sym typeface="Poppins"/>
                </a:rPr>
                <a:t>Increased Utilization</a:t>
              </a:r>
              <a:endParaRPr sz="10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9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9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endParaRPr sz="9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400"/>
                <a:buFont typeface="Arial"/>
                <a:buNone/>
              </a:pPr>
              <a:endParaRPr sz="900" b="1" i="0" u="none" strike="noStrike" cap="none" dirty="0">
                <a:solidFill>
                  <a:srgbClr val="404040"/>
                </a:solidFill>
                <a:latin typeface="Poppins"/>
                <a:ea typeface="Poppins"/>
                <a:cs typeface="Poppins"/>
                <a:sym typeface="Poppins"/>
              </a:endParaRPr>
            </a:p>
          </p:txBody>
        </p:sp>
        <p:sp>
          <p:nvSpPr>
            <p:cNvPr id="138" name="Google Shape;138;p16"/>
            <p:cNvSpPr txBox="1"/>
            <p:nvPr/>
          </p:nvSpPr>
          <p:spPr>
            <a:xfrm>
              <a:off x="2308529" y="6963229"/>
              <a:ext cx="1208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rgbClr val="5FC955"/>
                  </a:solidFill>
                  <a:latin typeface="Poppins"/>
                  <a:ea typeface="Poppins"/>
                  <a:cs typeface="Poppins"/>
                  <a:sym typeface="Poppins"/>
                </a:rPr>
                <a:t>14</a:t>
              </a:r>
              <a:r>
                <a:rPr lang="en-US" sz="1800" b="1" dirty="0">
                  <a:solidFill>
                    <a:srgbClr val="5FC955"/>
                  </a:solidFill>
                  <a:latin typeface="Poppins"/>
                  <a:ea typeface="Poppins"/>
                  <a:cs typeface="Poppins"/>
                  <a:sym typeface="Poppins"/>
                </a:rPr>
                <a:t>%</a:t>
              </a:r>
              <a:endParaRPr sz="1800" b="1" i="0" u="none" strike="noStrike" cap="none" dirty="0">
                <a:solidFill>
                  <a:srgbClr val="5FC955"/>
                </a:solidFill>
                <a:latin typeface="Poppins"/>
                <a:ea typeface="Poppins"/>
                <a:cs typeface="Poppins"/>
                <a:sym typeface="Poppins"/>
              </a:endParaRPr>
            </a:p>
          </p:txBody>
        </p:sp>
        <p:sp>
          <p:nvSpPr>
            <p:cNvPr id="139" name="Google Shape;139;p16"/>
            <p:cNvSpPr/>
            <p:nvPr/>
          </p:nvSpPr>
          <p:spPr>
            <a:xfrm>
              <a:off x="3659808" y="6707535"/>
              <a:ext cx="1205100" cy="1356600"/>
            </a:xfrm>
            <a:prstGeom prst="roundRect">
              <a:avLst>
                <a:gd name="adj" fmla="val 16667"/>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 name="Google Shape;140;p16"/>
            <p:cNvSpPr txBox="1"/>
            <p:nvPr/>
          </p:nvSpPr>
          <p:spPr>
            <a:xfrm>
              <a:off x="3659808" y="7424475"/>
              <a:ext cx="1205100" cy="66167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100"/>
                <a:buFont typeface="Arial"/>
                <a:buNone/>
              </a:pPr>
              <a:endParaRPr sz="8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chemeClr val="dk1"/>
                </a:buClr>
                <a:buSzPts val="1100"/>
                <a:buFont typeface="Arial"/>
                <a:buNone/>
              </a:pPr>
              <a:r>
                <a:rPr lang="en-US" sz="1000" b="1" dirty="0">
                  <a:solidFill>
                    <a:srgbClr val="404040"/>
                  </a:solidFill>
                  <a:latin typeface="Poppins"/>
                  <a:ea typeface="Poppins"/>
                  <a:cs typeface="Poppins"/>
                  <a:sym typeface="Poppins"/>
                </a:rPr>
                <a:t>Quality level maintained</a:t>
              </a:r>
              <a:endParaRPr sz="900" b="1" i="0" u="none" strike="noStrike" cap="none" dirty="0">
                <a:solidFill>
                  <a:srgbClr val="40404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2400"/>
                <a:buFont typeface="Arial"/>
                <a:buNone/>
              </a:pPr>
              <a:endParaRPr sz="900" b="1" i="0" u="none" strike="noStrike" cap="none" dirty="0">
                <a:solidFill>
                  <a:srgbClr val="404040"/>
                </a:solidFill>
                <a:latin typeface="Poppins"/>
                <a:ea typeface="Poppins"/>
                <a:cs typeface="Poppins"/>
                <a:sym typeface="Poppins"/>
              </a:endParaRPr>
            </a:p>
          </p:txBody>
        </p:sp>
        <p:sp>
          <p:nvSpPr>
            <p:cNvPr id="141" name="Google Shape;141;p16"/>
            <p:cNvSpPr txBox="1"/>
            <p:nvPr/>
          </p:nvSpPr>
          <p:spPr>
            <a:xfrm>
              <a:off x="3659808" y="6963229"/>
              <a:ext cx="12051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rgbClr val="5FC955"/>
                  </a:solidFill>
                  <a:latin typeface="Poppins"/>
                  <a:ea typeface="Poppins"/>
                  <a:cs typeface="Poppins"/>
                  <a:sym typeface="Poppins"/>
                </a:rPr>
                <a:t>97</a:t>
              </a:r>
              <a:r>
                <a:rPr lang="en-US" sz="1800" b="1" i="0" u="none" strike="noStrike" cap="none" dirty="0">
                  <a:solidFill>
                    <a:srgbClr val="5FC955"/>
                  </a:solidFill>
                  <a:latin typeface="Poppins"/>
                  <a:ea typeface="Poppins"/>
                  <a:cs typeface="Poppins"/>
                  <a:sym typeface="Poppins"/>
                </a:rPr>
                <a:t>%</a:t>
              </a:r>
              <a:endParaRPr sz="1800" b="1" i="0" u="none" strike="noStrike" cap="none" dirty="0">
                <a:solidFill>
                  <a:srgbClr val="5FC955"/>
                </a:solidFill>
                <a:latin typeface="Poppins"/>
                <a:ea typeface="Poppins"/>
                <a:cs typeface="Poppins"/>
                <a:sym typeface="Poppins"/>
              </a:endParaRPr>
            </a:p>
          </p:txBody>
        </p:sp>
        <p:pic>
          <p:nvPicPr>
            <p:cNvPr id="142" name="Google Shape;142;p16"/>
            <p:cNvPicPr preferRelativeResize="0"/>
            <p:nvPr/>
          </p:nvPicPr>
          <p:blipFill rotWithShape="1">
            <a:blip r:embed="rId7">
              <a:alphaModFix/>
            </a:blip>
            <a:srcRect/>
            <a:stretch/>
          </p:blipFill>
          <p:spPr>
            <a:xfrm>
              <a:off x="1053678" y="6769060"/>
              <a:ext cx="223954" cy="223954"/>
            </a:xfrm>
            <a:prstGeom prst="rect">
              <a:avLst/>
            </a:prstGeom>
            <a:noFill/>
            <a:ln>
              <a:noFill/>
            </a:ln>
          </p:spPr>
        </p:pic>
        <p:pic>
          <p:nvPicPr>
            <p:cNvPr id="143" name="Google Shape;143;p16"/>
            <p:cNvPicPr preferRelativeResize="0"/>
            <p:nvPr/>
          </p:nvPicPr>
          <p:blipFill rotWithShape="1">
            <a:blip r:embed="rId7">
              <a:alphaModFix/>
            </a:blip>
            <a:srcRect/>
            <a:stretch/>
          </p:blipFill>
          <p:spPr>
            <a:xfrm>
              <a:off x="2395968" y="6769060"/>
              <a:ext cx="223954" cy="223954"/>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7211</TotalTime>
  <Words>346</Words>
  <Application>Microsoft Macintosh PowerPoint</Application>
  <PresentationFormat>A4 Paper (210x297 mm)</PresentationFormat>
  <Paragraphs>69</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Poppins</vt:lpstr>
      <vt:lpstr>Poppins SemiBold</vt:lpstr>
      <vt:lpstr>Poppins Medium</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Maulik Dudhatra</dc:creator>
  <cp:lastModifiedBy>Rashmi Simon</cp:lastModifiedBy>
  <cp:revision>9</cp:revision>
  <dcterms:created xsi:type="dcterms:W3CDTF">2021-07-13T10:51:55Z</dcterms:created>
  <dcterms:modified xsi:type="dcterms:W3CDTF">2023-10-27T13:08:02Z</dcterms:modified>
</cp:coreProperties>
</file>