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6858000" cy="9906000" type="A4"/>
  <p:notesSz cx="6858000" cy="9144000"/>
  <p:embeddedFontLst>
    <p:embeddedFont>
      <p:font typeface="Poppins" pitchFamily="2" charset="77"/>
      <p:regular r:id="rId5"/>
      <p:bold r:id="rId6"/>
      <p:italic r:id="rId7"/>
      <p:boldItalic r:id="rId8"/>
    </p:embeddedFont>
    <p:embeddedFont>
      <p:font typeface="Poppins Medium" pitchFamily="2" charset="77"/>
      <p:regular r:id="rId9"/>
      <p:bold r:id="rId10"/>
      <p:italic r:id="rId11"/>
      <p:boldItalic r:id="rId12"/>
    </p:embeddedFont>
    <p:embeddedFont>
      <p:font typeface="Poppins SemiBold" pitchFamily="2" charset="77"/>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get1SAqMK0VawTKZ1Kh1+vohxq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89"/>
  </p:normalViewPr>
  <p:slideViewPr>
    <p:cSldViewPr snapToGrid="0">
      <p:cViewPr varScale="1">
        <p:scale>
          <a:sx n="81" d="100"/>
          <a:sy n="81" d="100"/>
        </p:scale>
        <p:origin x="31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ableStyles" Target="tableStyles.xml"/><Relationship Id="rId10" Type="http://schemas.openxmlformats.org/officeDocument/2006/relationships/font" Target="fonts/font6.fntdata"/><Relationship Id="rId19" Type="http://customschemas.google.com/relationships/presentationmetadata" Target="meta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1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1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8"/>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9"/>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9"/>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9"/>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11"/>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a:spLocks noGrp="1"/>
          </p:cNvSpPr>
          <p:nvPr>
            <p:ph type="pic" idx="2"/>
          </p:nvPr>
        </p:nvSpPr>
        <p:spPr>
          <a:xfrm>
            <a:off x="2915543" y="1426283"/>
            <a:ext cx="3471863" cy="7039681"/>
          </a:xfrm>
          <a:prstGeom prst="rect">
            <a:avLst/>
          </a:prstGeom>
          <a:noFill/>
          <a:ln>
            <a:noFill/>
          </a:ln>
        </p:spPr>
      </p:sp>
      <p:sp>
        <p:nvSpPr>
          <p:cNvPr id="64" name="Google Shape;64;p12"/>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p:nvPr/>
        </p:nvSpPr>
        <p:spPr>
          <a:xfrm>
            <a:off x="0" y="-219919"/>
            <a:ext cx="6858000" cy="9906000"/>
          </a:xfrm>
          <a:prstGeom prst="rect">
            <a:avLst/>
          </a:prstGeom>
          <a:solidFill>
            <a:srgbClr val="263B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6" name="Google Shape;86;p15"/>
          <p:cNvPicPr preferRelativeResize="0"/>
          <p:nvPr/>
        </p:nvPicPr>
        <p:blipFill rotWithShape="1">
          <a:blip r:embed="rId3">
            <a:alphaModFix/>
          </a:blip>
          <a:srcRect t="6648" b="11057"/>
          <a:stretch/>
        </p:blipFill>
        <p:spPr>
          <a:xfrm>
            <a:off x="0" y="0"/>
            <a:ext cx="6858000" cy="3762528"/>
          </a:xfrm>
          <a:prstGeom prst="rect">
            <a:avLst/>
          </a:prstGeom>
          <a:noFill/>
          <a:ln>
            <a:noFill/>
          </a:ln>
        </p:spPr>
      </p:pic>
      <p:sp>
        <p:nvSpPr>
          <p:cNvPr id="87" name="Google Shape;87;p15"/>
          <p:cNvSpPr/>
          <p:nvPr/>
        </p:nvSpPr>
        <p:spPr>
          <a:xfrm>
            <a:off x="1146313" y="795130"/>
            <a:ext cx="4565374" cy="2967398"/>
          </a:xfrm>
          <a:custGeom>
            <a:avLst/>
            <a:gdLst/>
            <a:ahLst/>
            <a:cxnLst/>
            <a:rect l="l" t="t" r="r" b="b"/>
            <a:pathLst>
              <a:path w="4565374" h="2967398" extrusionOk="0">
                <a:moveTo>
                  <a:pt x="0" y="2967398"/>
                </a:moveTo>
                <a:lnTo>
                  <a:pt x="0" y="0"/>
                </a:lnTo>
                <a:lnTo>
                  <a:pt x="4565374" y="0"/>
                </a:lnTo>
                <a:lnTo>
                  <a:pt x="4565374" y="2967398"/>
                </a:lnTo>
              </a:path>
            </a:pathLst>
          </a:custGeom>
          <a:solidFill>
            <a:srgbClr val="FFFFFF">
              <a:alpha val="21176"/>
            </a:srgbClr>
          </a:solidFill>
          <a:ln w="76200" cap="flat" cmpd="sng">
            <a:solidFill>
              <a:srgbClr val="00B79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 name="Google Shape;88;p15"/>
          <p:cNvSpPr txBox="1"/>
          <p:nvPr/>
        </p:nvSpPr>
        <p:spPr>
          <a:xfrm>
            <a:off x="1395950" y="1033669"/>
            <a:ext cx="3904500" cy="36163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100" b="1" dirty="0">
                <a:solidFill>
                  <a:srgbClr val="263B66"/>
                </a:solidFill>
                <a:latin typeface="Poppins"/>
                <a:ea typeface="Poppins"/>
                <a:cs typeface="Poppins"/>
                <a:sym typeface="Poppins"/>
              </a:rPr>
              <a:t>How a Leading UK Bank GCC increased Team Productivity by 14% </a:t>
            </a:r>
            <a:endParaRPr sz="2100" b="1" i="0" u="none" strike="noStrike" cap="none" dirty="0">
              <a:solidFill>
                <a:srgbClr val="263B66"/>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100" b="1" i="0" u="none" strike="noStrike" cap="none" dirty="0">
              <a:solidFill>
                <a:srgbClr val="263B66"/>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100" b="1" i="0" u="none" strike="noStrike" cap="none" dirty="0">
              <a:solidFill>
                <a:srgbClr val="263B66"/>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100" b="1" i="0" u="none" strike="noStrike" cap="none" dirty="0">
              <a:solidFill>
                <a:srgbClr val="263B66"/>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100" b="1" i="0" u="none" strike="noStrike" cap="none" dirty="0">
              <a:solidFill>
                <a:srgbClr val="263B66"/>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100" b="1" i="0" u="none" strike="noStrike" cap="none" dirty="0">
              <a:solidFill>
                <a:srgbClr val="263B66"/>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100" b="1" i="0" u="none" strike="noStrike" cap="none" dirty="0">
              <a:solidFill>
                <a:srgbClr val="263B66"/>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000" b="1" i="0" u="none" strike="noStrike" cap="none" dirty="0">
              <a:solidFill>
                <a:srgbClr val="263B66"/>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263B66"/>
              </a:solidFill>
              <a:latin typeface="Poppins"/>
              <a:ea typeface="Poppins"/>
              <a:cs typeface="Poppins"/>
              <a:sym typeface="Poppins"/>
            </a:endParaRPr>
          </a:p>
        </p:txBody>
      </p:sp>
      <p:sp>
        <p:nvSpPr>
          <p:cNvPr id="89" name="Google Shape;89;p15"/>
          <p:cNvSpPr txBox="1"/>
          <p:nvPr/>
        </p:nvSpPr>
        <p:spPr>
          <a:xfrm>
            <a:off x="1395950" y="467112"/>
            <a:ext cx="390442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63B66"/>
                </a:solidFill>
                <a:latin typeface="Poppins"/>
                <a:ea typeface="Poppins"/>
                <a:cs typeface="Poppins"/>
                <a:sym typeface="Poppins"/>
              </a:rPr>
              <a:t>CASE STUDY</a:t>
            </a:r>
            <a:endParaRPr sz="1400" b="0" i="0" u="none" strike="noStrike" cap="none">
              <a:solidFill>
                <a:srgbClr val="263B66"/>
              </a:solidFill>
              <a:latin typeface="Poppins"/>
              <a:ea typeface="Poppins"/>
              <a:cs typeface="Poppins"/>
              <a:sym typeface="Poppins"/>
            </a:endParaRPr>
          </a:p>
        </p:txBody>
      </p:sp>
      <p:sp>
        <p:nvSpPr>
          <p:cNvPr id="90" name="Google Shape;90;p15"/>
          <p:cNvSpPr txBox="1"/>
          <p:nvPr/>
        </p:nvSpPr>
        <p:spPr>
          <a:xfrm>
            <a:off x="1512511" y="4511564"/>
            <a:ext cx="4191000" cy="106178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en-US" sz="1050" dirty="0">
                <a:solidFill>
                  <a:schemeClr val="lt1"/>
                </a:solidFill>
                <a:latin typeface="Poppins"/>
                <a:ea typeface="Poppins"/>
                <a:cs typeface="Poppins"/>
                <a:sym typeface="Poppins"/>
              </a:rPr>
              <a:t>One of the largest retail and commercial banks in the UK, this bank has over 60,000 employees. The bank’s Global Captive Center  (GCC) is located in India and the Philippines. The management was looking to improve their hybrid </a:t>
            </a:r>
            <a:r>
              <a:rPr lang="en-US" sz="1050" dirty="0" err="1">
                <a:solidFill>
                  <a:schemeClr val="lt1"/>
                </a:solidFill>
                <a:latin typeface="Poppins"/>
                <a:ea typeface="Poppins"/>
                <a:cs typeface="Poppins"/>
                <a:sym typeface="Poppins"/>
              </a:rPr>
              <a:t>backoffice</a:t>
            </a:r>
            <a:r>
              <a:rPr lang="en-US" sz="1050" dirty="0">
                <a:solidFill>
                  <a:schemeClr val="lt1"/>
                </a:solidFill>
                <a:latin typeface="Poppins"/>
                <a:ea typeface="Poppins"/>
                <a:cs typeface="Poppins"/>
                <a:sym typeface="Poppins"/>
              </a:rPr>
              <a:t> team’s productivity and utilization.</a:t>
            </a:r>
            <a:endParaRPr sz="1050" b="0" i="0" u="none" strike="noStrike" cap="none" dirty="0">
              <a:solidFill>
                <a:schemeClr val="lt1"/>
              </a:solidFill>
              <a:latin typeface="Poppins"/>
              <a:ea typeface="Poppins"/>
              <a:cs typeface="Poppins"/>
              <a:sym typeface="Poppins"/>
            </a:endParaRPr>
          </a:p>
        </p:txBody>
      </p:sp>
      <p:grpSp>
        <p:nvGrpSpPr>
          <p:cNvPr id="91" name="Google Shape;91;p15"/>
          <p:cNvGrpSpPr/>
          <p:nvPr/>
        </p:nvGrpSpPr>
        <p:grpSpPr>
          <a:xfrm>
            <a:off x="1146313" y="4206679"/>
            <a:ext cx="3724007" cy="384797"/>
            <a:chOff x="635958" y="5897460"/>
            <a:chExt cx="3724007" cy="384797"/>
          </a:xfrm>
        </p:grpSpPr>
        <p:sp>
          <p:nvSpPr>
            <p:cNvPr id="92" name="Google Shape;92;p15"/>
            <p:cNvSpPr txBox="1"/>
            <p:nvPr/>
          </p:nvSpPr>
          <p:spPr>
            <a:xfrm>
              <a:off x="967408" y="5897460"/>
              <a:ext cx="339255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B79D"/>
                  </a:solidFill>
                  <a:latin typeface="Poppins SemiBold"/>
                  <a:ea typeface="Poppins SemiBold"/>
                  <a:cs typeface="Poppins SemiBold"/>
                  <a:sym typeface="Poppins SemiBold"/>
                </a:rPr>
                <a:t>Client Overview</a:t>
              </a:r>
              <a:endParaRPr sz="1600" b="0" i="0" u="none" strike="noStrike" cap="none">
                <a:solidFill>
                  <a:srgbClr val="00B79D"/>
                </a:solidFill>
                <a:latin typeface="Poppins SemiBold"/>
                <a:ea typeface="Poppins SemiBold"/>
                <a:cs typeface="Poppins SemiBold"/>
                <a:sym typeface="Poppins SemiBold"/>
              </a:endParaRPr>
            </a:p>
          </p:txBody>
        </p:sp>
        <p:pic>
          <p:nvPicPr>
            <p:cNvPr id="93" name="Google Shape;93;p15"/>
            <p:cNvPicPr preferRelativeResize="0"/>
            <p:nvPr/>
          </p:nvPicPr>
          <p:blipFill rotWithShape="1">
            <a:blip r:embed="rId4">
              <a:alphaModFix/>
            </a:blip>
            <a:srcRect/>
            <a:stretch/>
          </p:blipFill>
          <p:spPr>
            <a:xfrm>
              <a:off x="635958" y="5966343"/>
              <a:ext cx="284385" cy="315914"/>
            </a:xfrm>
            <a:prstGeom prst="rect">
              <a:avLst/>
            </a:prstGeom>
            <a:noFill/>
            <a:ln>
              <a:noFill/>
            </a:ln>
          </p:spPr>
        </p:pic>
      </p:grpSp>
      <p:grpSp>
        <p:nvGrpSpPr>
          <p:cNvPr id="94" name="Google Shape;94;p15"/>
          <p:cNvGrpSpPr/>
          <p:nvPr/>
        </p:nvGrpSpPr>
        <p:grpSpPr>
          <a:xfrm>
            <a:off x="1142723" y="5772592"/>
            <a:ext cx="3652549" cy="338514"/>
            <a:chOff x="632368" y="3388689"/>
            <a:chExt cx="3652549" cy="338514"/>
          </a:xfrm>
        </p:grpSpPr>
        <p:sp>
          <p:nvSpPr>
            <p:cNvPr id="95" name="Google Shape;95;p15"/>
            <p:cNvSpPr txBox="1"/>
            <p:nvPr/>
          </p:nvSpPr>
          <p:spPr>
            <a:xfrm>
              <a:off x="892360" y="3388689"/>
              <a:ext cx="339255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B79D"/>
                  </a:solidFill>
                  <a:latin typeface="Poppins SemiBold"/>
                  <a:ea typeface="Poppins SemiBold"/>
                  <a:cs typeface="Poppins SemiBold"/>
                  <a:sym typeface="Poppins SemiBold"/>
                </a:rPr>
                <a:t>Key Challenges</a:t>
              </a:r>
              <a:endParaRPr sz="1400" b="0" i="0" u="none" strike="noStrike" cap="none" dirty="0">
                <a:solidFill>
                  <a:srgbClr val="000000"/>
                </a:solidFill>
                <a:latin typeface="Arial"/>
                <a:ea typeface="Arial"/>
                <a:cs typeface="Arial"/>
                <a:sym typeface="Arial"/>
              </a:endParaRPr>
            </a:p>
          </p:txBody>
        </p:sp>
        <p:pic>
          <p:nvPicPr>
            <p:cNvPr id="96" name="Google Shape;96;p15"/>
            <p:cNvPicPr preferRelativeResize="0"/>
            <p:nvPr/>
          </p:nvPicPr>
          <p:blipFill rotWithShape="1">
            <a:blip r:embed="rId5">
              <a:alphaModFix/>
            </a:blip>
            <a:srcRect/>
            <a:stretch/>
          </p:blipFill>
          <p:spPr>
            <a:xfrm>
              <a:off x="632368" y="3432979"/>
              <a:ext cx="235286" cy="235286"/>
            </a:xfrm>
            <a:prstGeom prst="rect">
              <a:avLst/>
            </a:prstGeom>
            <a:noFill/>
            <a:ln>
              <a:noFill/>
            </a:ln>
          </p:spPr>
        </p:pic>
      </p:grpSp>
      <p:sp>
        <p:nvSpPr>
          <p:cNvPr id="97" name="Google Shape;97;p15"/>
          <p:cNvSpPr txBox="1"/>
          <p:nvPr/>
        </p:nvSpPr>
        <p:spPr>
          <a:xfrm>
            <a:off x="1512511" y="7479163"/>
            <a:ext cx="4347600" cy="402567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en-US" sz="1050" dirty="0">
                <a:solidFill>
                  <a:schemeClr val="lt1"/>
                </a:solidFill>
                <a:latin typeface="Poppins"/>
                <a:ea typeface="Poppins"/>
                <a:cs typeface="Poppins"/>
                <a:sym typeface="Poppins"/>
              </a:rPr>
              <a:t>The </a:t>
            </a:r>
            <a:r>
              <a:rPr lang="en-US" sz="1050" dirty="0" err="1">
                <a:solidFill>
                  <a:schemeClr val="lt1"/>
                </a:solidFill>
                <a:latin typeface="Poppins"/>
                <a:ea typeface="Poppins"/>
                <a:cs typeface="Poppins"/>
                <a:sym typeface="Poppins"/>
              </a:rPr>
              <a:t>backoffice</a:t>
            </a:r>
            <a:r>
              <a:rPr lang="en-US" sz="1050" dirty="0">
                <a:solidFill>
                  <a:schemeClr val="lt1"/>
                </a:solidFill>
                <a:latin typeface="Poppins"/>
                <a:ea typeface="Poppins"/>
                <a:cs typeface="Poppins"/>
                <a:sym typeface="Poppins"/>
              </a:rPr>
              <a:t> team for the bank’s Global Captive Center (GCC) was a hybrid team that was working in-office and remotely in India and the Philippines. The team was experiencing variable productivity. The management wanted to ensure that each associate was being productive consistently.</a:t>
            </a:r>
          </a:p>
          <a:p>
            <a:pPr marL="0" marR="0" lvl="0" indent="0" algn="l" rtl="0">
              <a:lnSpc>
                <a:spcPct val="120000"/>
              </a:lnSpc>
              <a:spcBef>
                <a:spcPts val="0"/>
              </a:spcBef>
              <a:spcAft>
                <a:spcPts val="0"/>
              </a:spcAft>
              <a:buClr>
                <a:schemeClr val="dk1"/>
              </a:buClr>
              <a:buSzPts val="1100"/>
              <a:buFont typeface="Arial"/>
              <a:buNone/>
            </a:pPr>
            <a:endParaRPr lang="en-US" sz="1050"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r>
              <a:rPr lang="en-US" sz="1050" dirty="0">
                <a:solidFill>
                  <a:schemeClr val="lt1"/>
                </a:solidFill>
                <a:latin typeface="Poppins"/>
                <a:ea typeface="Poppins"/>
                <a:cs typeface="Poppins"/>
                <a:sym typeface="Poppins"/>
              </a:rPr>
              <a:t>Moreover, the management was looking to improve the utilization of each resource while making sure that most of their time at work was being spent in core activities, rather than non-core activities.</a:t>
            </a:r>
            <a:endParaRPr sz="1050"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endParaRPr sz="1000"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endParaRPr sz="1000"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endParaRPr sz="900" b="0" i="0" u="none" strike="noStrike" cap="none"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endParaRPr sz="900" b="0" i="0" u="none" strike="noStrike" cap="none"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endParaRPr sz="900" b="0" i="0" u="none" strike="noStrike" cap="none"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endParaRPr sz="900" b="0" i="0" u="none" strike="noStrike" cap="none"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endParaRPr sz="900" b="0" i="0" u="none" strike="noStrike" cap="none"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endParaRPr sz="900" b="0" i="0" u="none" strike="noStrike" cap="none"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endParaRPr sz="900" b="0" i="0" u="none" strike="noStrike" cap="none"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rgbClr val="000000"/>
              </a:buClr>
              <a:buSzPts val="900"/>
              <a:buFont typeface="Arial"/>
              <a:buNone/>
            </a:pPr>
            <a:endParaRPr sz="900" b="0" i="0" u="none" strike="noStrike" cap="none" dirty="0">
              <a:solidFill>
                <a:schemeClr val="lt1"/>
              </a:solidFill>
              <a:latin typeface="Poppins"/>
              <a:ea typeface="Poppins"/>
              <a:cs typeface="Poppins"/>
              <a:sym typeface="Poppins"/>
            </a:endParaRPr>
          </a:p>
        </p:txBody>
      </p:sp>
      <p:pic>
        <p:nvPicPr>
          <p:cNvPr id="98" name="Google Shape;98;p15"/>
          <p:cNvPicPr preferRelativeResize="0"/>
          <p:nvPr/>
        </p:nvPicPr>
        <p:blipFill rotWithShape="1">
          <a:blip r:embed="rId6">
            <a:alphaModFix/>
          </a:blip>
          <a:srcRect/>
          <a:stretch/>
        </p:blipFill>
        <p:spPr>
          <a:xfrm>
            <a:off x="1580653" y="3214164"/>
            <a:ext cx="1792871" cy="295666"/>
          </a:xfrm>
          <a:prstGeom prst="rect">
            <a:avLst/>
          </a:prstGeom>
          <a:noFill/>
          <a:ln>
            <a:noFill/>
          </a:ln>
        </p:spPr>
      </p:pic>
      <p:sp>
        <p:nvSpPr>
          <p:cNvPr id="103" name="Google Shape;103;p15"/>
          <p:cNvSpPr txBox="1"/>
          <p:nvPr/>
        </p:nvSpPr>
        <p:spPr>
          <a:xfrm>
            <a:off x="1528672" y="7108334"/>
            <a:ext cx="1800000" cy="40006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000" b="1" dirty="0">
                <a:solidFill>
                  <a:schemeClr val="lt1"/>
                </a:solidFill>
                <a:latin typeface="Poppins"/>
                <a:ea typeface="Poppins"/>
                <a:cs typeface="Poppins"/>
                <a:sym typeface="Poppins"/>
              </a:rPr>
              <a:t>Increase </a:t>
            </a:r>
          </a:p>
          <a:p>
            <a:pPr marL="0" marR="0" lvl="0" indent="0" algn="l" rtl="0">
              <a:lnSpc>
                <a:spcPct val="100000"/>
              </a:lnSpc>
              <a:spcBef>
                <a:spcPts val="0"/>
              </a:spcBef>
              <a:spcAft>
                <a:spcPts val="0"/>
              </a:spcAft>
              <a:buClr>
                <a:srgbClr val="000000"/>
              </a:buClr>
              <a:buSzPts val="2400"/>
              <a:buFont typeface="Arial"/>
              <a:buNone/>
            </a:pPr>
            <a:r>
              <a:rPr lang="en-US" sz="1000" b="1" dirty="0">
                <a:solidFill>
                  <a:schemeClr val="lt1"/>
                </a:solidFill>
                <a:latin typeface="Poppins"/>
                <a:ea typeface="Poppins"/>
                <a:cs typeface="Poppins"/>
                <a:sym typeface="Poppins"/>
              </a:rPr>
              <a:t>Productivity</a:t>
            </a:r>
            <a:endParaRPr sz="1000" b="1" i="0" u="none" strike="noStrike" cap="none" dirty="0">
              <a:solidFill>
                <a:schemeClr val="lt1"/>
              </a:solidFill>
              <a:latin typeface="Poppins"/>
              <a:ea typeface="Poppins"/>
              <a:cs typeface="Poppins"/>
              <a:sym typeface="Poppins"/>
            </a:endParaRPr>
          </a:p>
        </p:txBody>
      </p:sp>
      <p:sp>
        <p:nvSpPr>
          <p:cNvPr id="104" name="Google Shape;104;p15"/>
          <p:cNvSpPr/>
          <p:nvPr/>
        </p:nvSpPr>
        <p:spPr>
          <a:xfrm>
            <a:off x="1557628" y="6260434"/>
            <a:ext cx="811800" cy="811800"/>
          </a:xfrm>
          <a:prstGeom prst="ellipse">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 name="Google Shape;106;p15"/>
          <p:cNvSpPr txBox="1"/>
          <p:nvPr/>
        </p:nvSpPr>
        <p:spPr>
          <a:xfrm>
            <a:off x="4400372" y="7137675"/>
            <a:ext cx="1800000" cy="24618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000" b="1" dirty="0">
                <a:solidFill>
                  <a:schemeClr val="lt1"/>
                </a:solidFill>
                <a:latin typeface="Poppins"/>
                <a:ea typeface="Poppins"/>
                <a:cs typeface="Poppins"/>
                <a:sym typeface="Poppins"/>
              </a:rPr>
              <a:t>Increase Core Time</a:t>
            </a:r>
            <a:endParaRPr sz="1000" b="1" i="0" u="none" strike="noStrike" cap="none" dirty="0">
              <a:solidFill>
                <a:schemeClr val="lt1"/>
              </a:solidFill>
              <a:latin typeface="Poppins"/>
              <a:ea typeface="Poppins"/>
              <a:cs typeface="Poppins"/>
              <a:sym typeface="Poppins"/>
            </a:endParaRPr>
          </a:p>
        </p:txBody>
      </p:sp>
      <p:sp>
        <p:nvSpPr>
          <p:cNvPr id="107" name="Google Shape;107;p15"/>
          <p:cNvSpPr/>
          <p:nvPr/>
        </p:nvSpPr>
        <p:spPr>
          <a:xfrm>
            <a:off x="4514556" y="6260434"/>
            <a:ext cx="811800" cy="811800"/>
          </a:xfrm>
          <a:prstGeom prst="ellipse">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0" name="Google Shape;110;p15"/>
          <p:cNvSpPr/>
          <p:nvPr/>
        </p:nvSpPr>
        <p:spPr>
          <a:xfrm>
            <a:off x="3060316" y="6271306"/>
            <a:ext cx="811800" cy="811800"/>
          </a:xfrm>
          <a:prstGeom prst="ellipse">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Google Shape;106;p15">
            <a:extLst>
              <a:ext uri="{FF2B5EF4-FFF2-40B4-BE49-F238E27FC236}">
                <a16:creationId xmlns:a16="http://schemas.microsoft.com/office/drawing/2014/main" id="{3AB87BA7-42C7-8F7C-98A3-950EDBE40077}"/>
              </a:ext>
            </a:extLst>
          </p:cNvPr>
          <p:cNvSpPr txBox="1"/>
          <p:nvPr/>
        </p:nvSpPr>
        <p:spPr>
          <a:xfrm>
            <a:off x="2814653" y="7127748"/>
            <a:ext cx="1800000" cy="24618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000" b="1" i="0" u="none" strike="noStrike" cap="none" dirty="0">
                <a:solidFill>
                  <a:schemeClr val="lt1"/>
                </a:solidFill>
                <a:latin typeface="Poppins"/>
                <a:ea typeface="Poppins"/>
                <a:cs typeface="Poppins"/>
                <a:sym typeface="Poppins"/>
              </a:rPr>
              <a:t>Improve utilization</a:t>
            </a:r>
            <a:endParaRPr sz="1000" b="1" i="0" u="none" strike="noStrike" cap="none" dirty="0">
              <a:solidFill>
                <a:schemeClr val="lt1"/>
              </a:solidFill>
              <a:latin typeface="Poppins"/>
              <a:ea typeface="Poppins"/>
              <a:cs typeface="Poppins"/>
              <a:sym typeface="Poppins"/>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ABA5B798-AD36-6B29-9E86-BF444F5B7763}"/>
              </a:ext>
            </a:extLst>
          </p:cNvPr>
          <p:cNvPicPr>
            <a:picLocks noChangeAspect="1"/>
          </p:cNvPicPr>
          <p:nvPr/>
        </p:nvPicPr>
        <p:blipFill>
          <a:blip r:embed="rId7">
            <a:duotone>
              <a:schemeClr val="accent1">
                <a:shade val="45000"/>
                <a:satMod val="135000"/>
              </a:schemeClr>
              <a:prstClr val="white"/>
            </a:duotone>
          </a:blip>
          <a:stretch>
            <a:fillRect/>
          </a:stretch>
        </p:blipFill>
        <p:spPr>
          <a:xfrm>
            <a:off x="1629046" y="6317570"/>
            <a:ext cx="645813" cy="645813"/>
          </a:xfrm>
          <a:prstGeom prst="rect">
            <a:avLst/>
          </a:prstGeom>
          <a:noFill/>
        </p:spPr>
      </p:pic>
      <p:pic>
        <p:nvPicPr>
          <p:cNvPr id="6" name="Picture 5" descr="A black background with a black square&#10;&#10;Description automatically generated with medium confidence">
            <a:extLst>
              <a:ext uri="{FF2B5EF4-FFF2-40B4-BE49-F238E27FC236}">
                <a16:creationId xmlns:a16="http://schemas.microsoft.com/office/drawing/2014/main" id="{19F091F1-6219-64A5-889B-EE564AFFDBFA}"/>
              </a:ext>
            </a:extLst>
          </p:cNvPr>
          <p:cNvPicPr>
            <a:picLocks noChangeAspect="1"/>
          </p:cNvPicPr>
          <p:nvPr/>
        </p:nvPicPr>
        <p:blipFill>
          <a:blip r:embed="rId8">
            <a:duotone>
              <a:schemeClr val="accent1">
                <a:shade val="45000"/>
                <a:satMod val="135000"/>
              </a:schemeClr>
              <a:prstClr val="white"/>
            </a:duotone>
          </a:blip>
          <a:stretch>
            <a:fillRect/>
          </a:stretch>
        </p:blipFill>
        <p:spPr>
          <a:xfrm>
            <a:off x="4630363" y="6373967"/>
            <a:ext cx="587016" cy="587016"/>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2DEA5F39-3C80-2BE9-E2CA-0DD7A137E30C}"/>
              </a:ext>
            </a:extLst>
          </p:cNvPr>
          <p:cNvPicPr>
            <a:picLocks noChangeAspect="1"/>
          </p:cNvPicPr>
          <p:nvPr/>
        </p:nvPicPr>
        <p:blipFill>
          <a:blip r:embed="rId9">
            <a:duotone>
              <a:schemeClr val="accent1">
                <a:shade val="45000"/>
                <a:satMod val="135000"/>
              </a:schemeClr>
              <a:prstClr val="white"/>
            </a:duotone>
          </a:blip>
          <a:stretch>
            <a:fillRect/>
          </a:stretch>
        </p:blipFill>
        <p:spPr>
          <a:xfrm>
            <a:off x="3142698" y="6326632"/>
            <a:ext cx="608739" cy="6087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p:nvPr/>
        </p:nvSpPr>
        <p:spPr>
          <a:xfrm>
            <a:off x="0" y="9154160"/>
            <a:ext cx="6858000" cy="751840"/>
          </a:xfrm>
          <a:prstGeom prst="rect">
            <a:avLst/>
          </a:prstGeom>
          <a:solidFill>
            <a:srgbClr val="263B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9" name="Google Shape;119;p16"/>
          <p:cNvSpPr txBox="1"/>
          <p:nvPr/>
        </p:nvSpPr>
        <p:spPr>
          <a:xfrm>
            <a:off x="1036858" y="2678226"/>
            <a:ext cx="339255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B79D"/>
                </a:solidFill>
                <a:latin typeface="Poppins SemiBold"/>
                <a:ea typeface="Poppins SemiBold"/>
                <a:cs typeface="Poppins SemiBold"/>
                <a:sym typeface="Poppins SemiBold"/>
              </a:rPr>
              <a:t>Nudge Coach Deployment</a:t>
            </a:r>
            <a:endParaRPr sz="1400" b="0" i="0" u="none" strike="noStrike" cap="none">
              <a:solidFill>
                <a:srgbClr val="000000"/>
              </a:solidFill>
              <a:latin typeface="Arial"/>
              <a:ea typeface="Arial"/>
              <a:cs typeface="Arial"/>
              <a:sym typeface="Arial"/>
            </a:endParaRPr>
          </a:p>
        </p:txBody>
      </p:sp>
      <p:pic>
        <p:nvPicPr>
          <p:cNvPr id="120" name="Google Shape;120;p16"/>
          <p:cNvPicPr preferRelativeResize="0"/>
          <p:nvPr/>
        </p:nvPicPr>
        <p:blipFill rotWithShape="1">
          <a:blip r:embed="rId3">
            <a:alphaModFix/>
          </a:blip>
          <a:srcRect/>
          <a:stretch/>
        </p:blipFill>
        <p:spPr>
          <a:xfrm>
            <a:off x="735508" y="2678226"/>
            <a:ext cx="304745" cy="304745"/>
          </a:xfrm>
          <a:prstGeom prst="rect">
            <a:avLst/>
          </a:prstGeom>
          <a:noFill/>
          <a:ln>
            <a:noFill/>
          </a:ln>
        </p:spPr>
      </p:pic>
      <p:sp>
        <p:nvSpPr>
          <p:cNvPr id="121" name="Google Shape;121;p16"/>
          <p:cNvSpPr txBox="1"/>
          <p:nvPr/>
        </p:nvSpPr>
        <p:spPr>
          <a:xfrm>
            <a:off x="1053678" y="2889415"/>
            <a:ext cx="5468400" cy="688748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500"/>
              </a:spcBef>
              <a:spcAft>
                <a:spcPts val="0"/>
              </a:spcAft>
              <a:buClr>
                <a:schemeClr val="dk1"/>
              </a:buClr>
              <a:buSzPts val="1100"/>
              <a:buFont typeface="Arial"/>
              <a:buNone/>
            </a:pPr>
            <a:r>
              <a:rPr lang="en-US" sz="1050" dirty="0">
                <a:solidFill>
                  <a:srgbClr val="404040"/>
                </a:solidFill>
                <a:latin typeface="Poppins"/>
                <a:ea typeface="Poppins"/>
                <a:cs typeface="Poppins"/>
                <a:sym typeface="Poppins"/>
              </a:rPr>
              <a:t>worxogo Nudge Coach was deployed at the </a:t>
            </a:r>
            <a:r>
              <a:rPr lang="en-US" sz="1050" dirty="0" err="1">
                <a:solidFill>
                  <a:srgbClr val="404040"/>
                </a:solidFill>
                <a:latin typeface="Poppins"/>
                <a:ea typeface="Poppins"/>
                <a:cs typeface="Poppins"/>
                <a:sym typeface="Poppins"/>
              </a:rPr>
              <a:t>backoffice</a:t>
            </a:r>
            <a:r>
              <a:rPr lang="en-US" sz="1050" dirty="0">
                <a:solidFill>
                  <a:srgbClr val="404040"/>
                </a:solidFill>
                <a:latin typeface="Poppins"/>
                <a:ea typeface="Poppins"/>
                <a:cs typeface="Poppins"/>
                <a:sym typeface="Poppins"/>
              </a:rPr>
              <a:t> teams in the bank’s Global Captive Centers (GCC). Based on the Nobel prize-winning concept of Nudges, the coach nudged associates on daily activities that would improve their productivity. The AI Nudge Coach helped the team build consistency around high-impact work behaviors using visual progress trackers, rewarding them for 3-day streaks and nudging the team towards their targets.</a:t>
            </a:r>
            <a:endParaRPr sz="1050"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r>
              <a:rPr lang="en-US" sz="1050" dirty="0">
                <a:solidFill>
                  <a:srgbClr val="404040"/>
                </a:solidFill>
                <a:latin typeface="Poppins"/>
                <a:ea typeface="Poppins"/>
                <a:cs typeface="Poppins"/>
                <a:sym typeface="Poppins"/>
              </a:rPr>
              <a:t>Teams got into the habit of spending 3-5 mins with their AI coach which helped them focus on their priority KPIs and pay attention to problem areas. Virtual rewards, recognition and leaderboards kept the teams motivated and enthused to perform at their best, while microlearning modules enhanced the team’s knowledge of processes.</a:t>
            </a:r>
            <a:endParaRPr sz="1050"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r>
              <a:rPr lang="en-US" sz="1050" dirty="0">
                <a:solidFill>
                  <a:srgbClr val="404040"/>
                </a:solidFill>
                <a:latin typeface="Poppins"/>
                <a:ea typeface="Poppins"/>
                <a:cs typeface="Poppins"/>
                <a:sym typeface="Poppins"/>
              </a:rPr>
              <a:t>Managers got a bird’s eye view of their teams’ performance and using a proprietary 2-click method they were able to send feedback to each associate  based on their unique performance and motivational context. The Nudges and insights helped managers drive a culture of consistent performance.</a:t>
            </a:r>
            <a:endParaRPr sz="1050"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1000"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1000"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100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100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5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5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5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5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5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5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5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5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0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500"/>
              </a:spcAft>
              <a:buClr>
                <a:srgbClr val="000000"/>
              </a:buClr>
              <a:buSzPts val="900"/>
              <a:buFont typeface="Arial"/>
              <a:buNone/>
            </a:pPr>
            <a:endParaRPr sz="900" b="0" i="0" u="none" strike="noStrike" cap="none" dirty="0">
              <a:solidFill>
                <a:srgbClr val="404040"/>
              </a:solidFill>
              <a:latin typeface="Poppins"/>
              <a:ea typeface="Poppins"/>
              <a:cs typeface="Poppins"/>
              <a:sym typeface="Poppins"/>
            </a:endParaRPr>
          </a:p>
        </p:txBody>
      </p:sp>
      <p:sp>
        <p:nvSpPr>
          <p:cNvPr id="122" name="Google Shape;122;p16"/>
          <p:cNvSpPr txBox="1"/>
          <p:nvPr/>
        </p:nvSpPr>
        <p:spPr>
          <a:xfrm>
            <a:off x="1036858" y="6215780"/>
            <a:ext cx="339255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B79D"/>
                </a:solidFill>
                <a:latin typeface="Poppins SemiBold"/>
                <a:ea typeface="Poppins SemiBold"/>
                <a:cs typeface="Poppins SemiBold"/>
                <a:sym typeface="Poppins SemiBold"/>
              </a:rPr>
              <a:t>The Outcome</a:t>
            </a:r>
            <a:endParaRPr sz="1400" b="0" i="0" u="none" strike="noStrike" cap="none">
              <a:solidFill>
                <a:srgbClr val="000000"/>
              </a:solidFill>
              <a:latin typeface="Arial"/>
              <a:ea typeface="Arial"/>
              <a:cs typeface="Arial"/>
              <a:sym typeface="Arial"/>
            </a:endParaRPr>
          </a:p>
        </p:txBody>
      </p:sp>
      <p:pic>
        <p:nvPicPr>
          <p:cNvPr id="123" name="Google Shape;123;p16"/>
          <p:cNvPicPr preferRelativeResize="0"/>
          <p:nvPr/>
        </p:nvPicPr>
        <p:blipFill rotWithShape="1">
          <a:blip r:embed="rId4">
            <a:alphaModFix/>
          </a:blip>
          <a:srcRect/>
          <a:stretch/>
        </p:blipFill>
        <p:spPr>
          <a:xfrm>
            <a:off x="572970" y="6177679"/>
            <a:ext cx="338428" cy="338428"/>
          </a:xfrm>
          <a:prstGeom prst="rect">
            <a:avLst/>
          </a:prstGeom>
          <a:noFill/>
          <a:ln>
            <a:noFill/>
          </a:ln>
        </p:spPr>
      </p:pic>
      <p:sp>
        <p:nvSpPr>
          <p:cNvPr id="124" name="Google Shape;124;p16"/>
          <p:cNvSpPr/>
          <p:nvPr/>
        </p:nvSpPr>
        <p:spPr>
          <a:xfrm>
            <a:off x="0" y="-16344"/>
            <a:ext cx="6858000" cy="1761808"/>
          </a:xfrm>
          <a:prstGeom prst="rect">
            <a:avLst/>
          </a:prstGeom>
          <a:solidFill>
            <a:srgbClr val="263B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5" name="Google Shape;125;p16"/>
          <p:cNvSpPr txBox="1"/>
          <p:nvPr/>
        </p:nvSpPr>
        <p:spPr>
          <a:xfrm>
            <a:off x="1080383" y="8024146"/>
            <a:ext cx="5415000" cy="433345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600"/>
              </a:spcBef>
              <a:spcAft>
                <a:spcPts val="0"/>
              </a:spcAft>
              <a:buClr>
                <a:schemeClr val="dk1"/>
              </a:buClr>
              <a:buSzPts val="1100"/>
              <a:buFont typeface="Arial"/>
              <a:buNone/>
            </a:pPr>
            <a:r>
              <a:rPr lang="en-US" sz="1050" dirty="0">
                <a:solidFill>
                  <a:srgbClr val="5FC955"/>
                </a:solidFill>
                <a:latin typeface="Poppins Medium"/>
                <a:ea typeface="Poppins Medium"/>
                <a:cs typeface="Poppins Medium"/>
                <a:sym typeface="Poppins Medium"/>
              </a:rPr>
              <a:t>With the deployment of worxogo Nudge Coach, a clear behavior change was seen in the entire team – as most of the associates not only adhered to but moved beyond their defined targets, to become a more motivated, engaged and productive team.</a:t>
            </a:r>
            <a:endParaRPr sz="1050" dirty="0">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800"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800"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850" b="0" i="0" u="none" strike="noStrike" cap="none" dirty="0">
              <a:solidFill>
                <a:schemeClr val="dk1"/>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85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600"/>
              </a:spcAft>
              <a:buClr>
                <a:srgbClr val="000000"/>
              </a:buClr>
              <a:buSzPts val="900"/>
              <a:buFont typeface="Arial"/>
              <a:buNone/>
            </a:pPr>
            <a:endParaRPr sz="900" b="0" i="0" u="none" strike="noStrike" cap="none" dirty="0">
              <a:solidFill>
                <a:srgbClr val="5FC955"/>
              </a:solidFill>
              <a:latin typeface="Poppins Medium"/>
              <a:ea typeface="Poppins Medium"/>
              <a:cs typeface="Poppins Medium"/>
              <a:sym typeface="Poppins Medium"/>
            </a:endParaRPr>
          </a:p>
        </p:txBody>
      </p:sp>
      <p:grpSp>
        <p:nvGrpSpPr>
          <p:cNvPr id="126" name="Google Shape;126;p16"/>
          <p:cNvGrpSpPr/>
          <p:nvPr/>
        </p:nvGrpSpPr>
        <p:grpSpPr>
          <a:xfrm>
            <a:off x="1107025" y="9325616"/>
            <a:ext cx="4775616" cy="427718"/>
            <a:chOff x="1107025" y="9325616"/>
            <a:chExt cx="4775616" cy="427718"/>
          </a:xfrm>
        </p:grpSpPr>
        <p:sp>
          <p:nvSpPr>
            <p:cNvPr id="127" name="Google Shape;127;p16"/>
            <p:cNvSpPr txBox="1"/>
            <p:nvPr/>
          </p:nvSpPr>
          <p:spPr>
            <a:xfrm>
              <a:off x="2657819" y="9430513"/>
              <a:ext cx="3224822"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Poppins"/>
                  <a:ea typeface="Poppins"/>
                  <a:cs typeface="Poppins"/>
                  <a:sym typeface="Poppins"/>
                </a:rPr>
                <a:t>Join the future of work today Contact: </a:t>
              </a:r>
              <a:r>
                <a:rPr lang="en-US" sz="800" b="1" i="0" u="none" strike="noStrike" cap="none">
                  <a:solidFill>
                    <a:schemeClr val="lt1"/>
                  </a:solidFill>
                  <a:latin typeface="Poppins"/>
                  <a:ea typeface="Poppins"/>
                  <a:cs typeface="Poppins"/>
                  <a:sym typeface="Poppins"/>
                </a:rPr>
                <a:t>sales@worxogo.com</a:t>
              </a:r>
              <a:endParaRPr sz="800" b="1" i="0" u="none" strike="noStrike" cap="none">
                <a:solidFill>
                  <a:schemeClr val="lt1"/>
                </a:solidFill>
                <a:latin typeface="Poppins"/>
                <a:ea typeface="Poppins"/>
                <a:cs typeface="Poppins"/>
                <a:sym typeface="Poppins"/>
              </a:endParaRPr>
            </a:p>
          </p:txBody>
        </p:sp>
        <p:grpSp>
          <p:nvGrpSpPr>
            <p:cNvPr id="128" name="Google Shape;128;p16"/>
            <p:cNvGrpSpPr/>
            <p:nvPr/>
          </p:nvGrpSpPr>
          <p:grpSpPr>
            <a:xfrm>
              <a:off x="1107025" y="9325616"/>
              <a:ext cx="1231549" cy="427718"/>
              <a:chOff x="5290508" y="9372301"/>
              <a:chExt cx="1231549" cy="427718"/>
            </a:xfrm>
          </p:grpSpPr>
          <p:sp>
            <p:nvSpPr>
              <p:cNvPr id="129" name="Google Shape;129;p16"/>
              <p:cNvSpPr txBox="1"/>
              <p:nvPr/>
            </p:nvSpPr>
            <p:spPr>
              <a:xfrm>
                <a:off x="5445938" y="9599964"/>
                <a:ext cx="1049655"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Poppins"/>
                    <a:ea typeface="Poppins"/>
                    <a:cs typeface="Poppins"/>
                    <a:sym typeface="Poppins"/>
                  </a:rPr>
                  <a:t>www.worxogo.com</a:t>
                </a:r>
                <a:endParaRPr sz="1400" b="0" i="0" u="none" strike="noStrike" cap="none">
                  <a:solidFill>
                    <a:srgbClr val="000000"/>
                  </a:solidFill>
                  <a:latin typeface="Arial"/>
                  <a:ea typeface="Arial"/>
                  <a:cs typeface="Arial"/>
                  <a:sym typeface="Arial"/>
                </a:endParaRPr>
              </a:p>
            </p:txBody>
          </p:sp>
          <p:pic>
            <p:nvPicPr>
              <p:cNvPr id="130" name="Google Shape;130;p16"/>
              <p:cNvPicPr preferRelativeResize="0"/>
              <p:nvPr/>
            </p:nvPicPr>
            <p:blipFill rotWithShape="1">
              <a:blip r:embed="rId5">
                <a:alphaModFix/>
              </a:blip>
              <a:srcRect/>
              <a:stretch/>
            </p:blipFill>
            <p:spPr>
              <a:xfrm>
                <a:off x="5290508" y="9372301"/>
                <a:ext cx="1231549" cy="203097"/>
              </a:xfrm>
              <a:prstGeom prst="rect">
                <a:avLst/>
              </a:prstGeom>
              <a:noFill/>
              <a:ln>
                <a:noFill/>
              </a:ln>
            </p:spPr>
          </p:pic>
        </p:grpSp>
      </p:grpSp>
      <p:pic>
        <p:nvPicPr>
          <p:cNvPr id="131" name="Google Shape;131;p16"/>
          <p:cNvPicPr preferRelativeResize="0"/>
          <p:nvPr/>
        </p:nvPicPr>
        <p:blipFill rotWithShape="1">
          <a:blip r:embed="rId6">
            <a:alphaModFix/>
          </a:blip>
          <a:srcRect/>
          <a:stretch/>
        </p:blipFill>
        <p:spPr>
          <a:xfrm>
            <a:off x="226852" y="-300789"/>
            <a:ext cx="4818605" cy="3211600"/>
          </a:xfrm>
          <a:prstGeom prst="rect">
            <a:avLst/>
          </a:prstGeom>
          <a:noFill/>
          <a:ln>
            <a:noFill/>
          </a:ln>
        </p:spPr>
      </p:pic>
      <p:grpSp>
        <p:nvGrpSpPr>
          <p:cNvPr id="132" name="Google Shape;132;p16"/>
          <p:cNvGrpSpPr/>
          <p:nvPr/>
        </p:nvGrpSpPr>
        <p:grpSpPr>
          <a:xfrm>
            <a:off x="1538475" y="6657485"/>
            <a:ext cx="4018500" cy="1965921"/>
            <a:chOff x="846408" y="6707535"/>
            <a:chExt cx="4018500" cy="1965921"/>
          </a:xfrm>
        </p:grpSpPr>
        <p:sp>
          <p:nvSpPr>
            <p:cNvPr id="133" name="Google Shape;133;p16"/>
            <p:cNvSpPr/>
            <p:nvPr/>
          </p:nvSpPr>
          <p:spPr>
            <a:xfrm>
              <a:off x="967408" y="6707535"/>
              <a:ext cx="1205100" cy="1356600"/>
            </a:xfrm>
            <a:prstGeom prst="roundRect">
              <a:avLst>
                <a:gd name="adj" fmla="val 16667"/>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 name="Google Shape;134;p16"/>
            <p:cNvSpPr txBox="1"/>
            <p:nvPr/>
          </p:nvSpPr>
          <p:spPr>
            <a:xfrm>
              <a:off x="846408" y="7503945"/>
              <a:ext cx="1242000" cy="116951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000" b="1" dirty="0">
                  <a:solidFill>
                    <a:srgbClr val="404040"/>
                  </a:solidFill>
                  <a:latin typeface="Poppins"/>
                  <a:ea typeface="Poppins"/>
                  <a:cs typeface="Poppins"/>
                  <a:sym typeface="Poppins"/>
                </a:rPr>
                <a:t>Higher Productivity</a:t>
              </a:r>
              <a:endParaRPr sz="1000" b="1"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800" b="1"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800" b="1"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8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8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9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2400"/>
                <a:buFont typeface="Arial"/>
                <a:buNone/>
              </a:pPr>
              <a:endParaRPr sz="900" b="1" i="0" u="none" strike="noStrike" cap="none" dirty="0">
                <a:solidFill>
                  <a:srgbClr val="404040"/>
                </a:solidFill>
                <a:latin typeface="Poppins"/>
                <a:ea typeface="Poppins"/>
                <a:cs typeface="Poppins"/>
                <a:sym typeface="Poppins"/>
              </a:endParaRPr>
            </a:p>
          </p:txBody>
        </p:sp>
        <p:sp>
          <p:nvSpPr>
            <p:cNvPr id="135" name="Google Shape;135;p16"/>
            <p:cNvSpPr txBox="1"/>
            <p:nvPr/>
          </p:nvSpPr>
          <p:spPr>
            <a:xfrm>
              <a:off x="930355" y="6963229"/>
              <a:ext cx="12420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rgbClr val="5FC955"/>
                  </a:solidFill>
                  <a:latin typeface="Poppins"/>
                  <a:ea typeface="Poppins"/>
                  <a:cs typeface="Poppins"/>
                  <a:sym typeface="Poppins"/>
                </a:rPr>
                <a:t>14</a:t>
              </a:r>
              <a:r>
                <a:rPr lang="en-US" sz="1800" b="1" i="0" u="none" strike="noStrike" cap="none" dirty="0">
                  <a:solidFill>
                    <a:srgbClr val="5FC955"/>
                  </a:solidFill>
                  <a:latin typeface="Poppins"/>
                  <a:ea typeface="Poppins"/>
                  <a:cs typeface="Poppins"/>
                  <a:sym typeface="Poppins"/>
                </a:rPr>
                <a:t>%</a:t>
              </a:r>
              <a:endParaRPr sz="1800" b="1" i="0" u="none" strike="noStrike" cap="none" dirty="0">
                <a:solidFill>
                  <a:srgbClr val="5FC955"/>
                </a:solidFill>
                <a:latin typeface="Poppins"/>
                <a:ea typeface="Poppins"/>
                <a:cs typeface="Poppins"/>
                <a:sym typeface="Poppins"/>
              </a:endParaRPr>
            </a:p>
          </p:txBody>
        </p:sp>
        <p:sp>
          <p:nvSpPr>
            <p:cNvPr id="136" name="Google Shape;136;p16"/>
            <p:cNvSpPr/>
            <p:nvPr/>
          </p:nvSpPr>
          <p:spPr>
            <a:xfrm>
              <a:off x="2318688" y="6707535"/>
              <a:ext cx="1205100" cy="1351500"/>
            </a:xfrm>
            <a:prstGeom prst="roundRect">
              <a:avLst>
                <a:gd name="adj" fmla="val 16667"/>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7" name="Google Shape;137;p16"/>
            <p:cNvSpPr txBox="1"/>
            <p:nvPr/>
          </p:nvSpPr>
          <p:spPr>
            <a:xfrm>
              <a:off x="2330408" y="7532892"/>
              <a:ext cx="1208400" cy="95406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000" b="1" dirty="0">
                  <a:solidFill>
                    <a:srgbClr val="404040"/>
                  </a:solidFill>
                  <a:latin typeface="Poppins"/>
                  <a:ea typeface="Poppins"/>
                  <a:cs typeface="Poppins"/>
                  <a:sym typeface="Poppins"/>
                </a:rPr>
                <a:t>Increased Utilization</a:t>
              </a:r>
              <a:endParaRPr sz="10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9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9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9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2400"/>
                <a:buFont typeface="Arial"/>
                <a:buNone/>
              </a:pPr>
              <a:endParaRPr sz="900" b="1" i="0" u="none" strike="noStrike" cap="none" dirty="0">
                <a:solidFill>
                  <a:srgbClr val="404040"/>
                </a:solidFill>
                <a:latin typeface="Poppins"/>
                <a:ea typeface="Poppins"/>
                <a:cs typeface="Poppins"/>
                <a:sym typeface="Poppins"/>
              </a:endParaRPr>
            </a:p>
          </p:txBody>
        </p:sp>
        <p:sp>
          <p:nvSpPr>
            <p:cNvPr id="138" name="Google Shape;138;p16"/>
            <p:cNvSpPr txBox="1"/>
            <p:nvPr/>
          </p:nvSpPr>
          <p:spPr>
            <a:xfrm>
              <a:off x="2308529" y="6963229"/>
              <a:ext cx="1208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rgbClr val="5FC955"/>
                  </a:solidFill>
                  <a:latin typeface="Poppins"/>
                  <a:ea typeface="Poppins"/>
                  <a:cs typeface="Poppins"/>
                  <a:sym typeface="Poppins"/>
                </a:rPr>
                <a:t>10</a:t>
              </a:r>
              <a:r>
                <a:rPr lang="en-US" sz="1800" b="1" dirty="0">
                  <a:solidFill>
                    <a:srgbClr val="5FC955"/>
                  </a:solidFill>
                  <a:latin typeface="Poppins"/>
                  <a:ea typeface="Poppins"/>
                  <a:cs typeface="Poppins"/>
                  <a:sym typeface="Poppins"/>
                </a:rPr>
                <a:t>%</a:t>
              </a:r>
              <a:endParaRPr sz="1800" b="1" i="0" u="none" strike="noStrike" cap="none" dirty="0">
                <a:solidFill>
                  <a:srgbClr val="5FC955"/>
                </a:solidFill>
                <a:latin typeface="Poppins"/>
                <a:ea typeface="Poppins"/>
                <a:cs typeface="Poppins"/>
                <a:sym typeface="Poppins"/>
              </a:endParaRPr>
            </a:p>
          </p:txBody>
        </p:sp>
        <p:sp>
          <p:nvSpPr>
            <p:cNvPr id="139" name="Google Shape;139;p16"/>
            <p:cNvSpPr/>
            <p:nvPr/>
          </p:nvSpPr>
          <p:spPr>
            <a:xfrm>
              <a:off x="3659808" y="6707535"/>
              <a:ext cx="1205100" cy="1356600"/>
            </a:xfrm>
            <a:prstGeom prst="roundRect">
              <a:avLst>
                <a:gd name="adj" fmla="val 16667"/>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0" name="Google Shape;140;p16"/>
            <p:cNvSpPr txBox="1"/>
            <p:nvPr/>
          </p:nvSpPr>
          <p:spPr>
            <a:xfrm>
              <a:off x="3659808" y="7424475"/>
              <a:ext cx="1205100" cy="66167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100"/>
                <a:buFont typeface="Arial"/>
                <a:buNone/>
              </a:pPr>
              <a:endParaRPr sz="8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r>
                <a:rPr lang="en-US" sz="1000" b="1" i="0" u="none" strike="noStrike" cap="none" dirty="0">
                  <a:solidFill>
                    <a:srgbClr val="404040"/>
                  </a:solidFill>
                  <a:latin typeface="Poppins"/>
                  <a:ea typeface="Poppins"/>
                  <a:cs typeface="Poppins"/>
                  <a:sym typeface="Poppins"/>
                </a:rPr>
                <a:t>Increase in </a:t>
              </a:r>
              <a:r>
                <a:rPr lang="en-US" sz="1000" b="1" dirty="0">
                  <a:solidFill>
                    <a:srgbClr val="404040"/>
                  </a:solidFill>
                  <a:latin typeface="Poppins"/>
                  <a:ea typeface="Poppins"/>
                  <a:cs typeface="Poppins"/>
                  <a:sym typeface="Poppins"/>
                </a:rPr>
                <a:t>Core Activity</a:t>
              </a:r>
              <a:endParaRPr sz="9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2400"/>
                <a:buFont typeface="Arial"/>
                <a:buNone/>
              </a:pPr>
              <a:endParaRPr sz="900" b="1" i="0" u="none" strike="noStrike" cap="none" dirty="0">
                <a:solidFill>
                  <a:srgbClr val="404040"/>
                </a:solidFill>
                <a:latin typeface="Poppins"/>
                <a:ea typeface="Poppins"/>
                <a:cs typeface="Poppins"/>
                <a:sym typeface="Poppins"/>
              </a:endParaRPr>
            </a:p>
          </p:txBody>
        </p:sp>
        <p:sp>
          <p:nvSpPr>
            <p:cNvPr id="141" name="Google Shape;141;p16"/>
            <p:cNvSpPr txBox="1"/>
            <p:nvPr/>
          </p:nvSpPr>
          <p:spPr>
            <a:xfrm>
              <a:off x="3659808" y="6963229"/>
              <a:ext cx="12051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rgbClr val="5FC955"/>
                  </a:solidFill>
                  <a:latin typeface="Poppins"/>
                  <a:ea typeface="Poppins"/>
                  <a:cs typeface="Poppins"/>
                  <a:sym typeface="Poppins"/>
                </a:rPr>
                <a:t>6</a:t>
              </a:r>
              <a:r>
                <a:rPr lang="en-US" sz="1800" b="1" i="0" u="none" strike="noStrike" cap="none" dirty="0">
                  <a:solidFill>
                    <a:srgbClr val="5FC955"/>
                  </a:solidFill>
                  <a:latin typeface="Poppins"/>
                  <a:ea typeface="Poppins"/>
                  <a:cs typeface="Poppins"/>
                  <a:sym typeface="Poppins"/>
                </a:rPr>
                <a:t>%</a:t>
              </a:r>
              <a:endParaRPr sz="1800" b="1" i="0" u="none" strike="noStrike" cap="none" dirty="0">
                <a:solidFill>
                  <a:srgbClr val="5FC955"/>
                </a:solidFill>
                <a:latin typeface="Poppins"/>
                <a:ea typeface="Poppins"/>
                <a:cs typeface="Poppins"/>
                <a:sym typeface="Poppins"/>
              </a:endParaRPr>
            </a:p>
          </p:txBody>
        </p:sp>
        <p:pic>
          <p:nvPicPr>
            <p:cNvPr id="142" name="Google Shape;142;p16"/>
            <p:cNvPicPr preferRelativeResize="0"/>
            <p:nvPr/>
          </p:nvPicPr>
          <p:blipFill rotWithShape="1">
            <a:blip r:embed="rId7">
              <a:alphaModFix/>
            </a:blip>
            <a:srcRect/>
            <a:stretch/>
          </p:blipFill>
          <p:spPr>
            <a:xfrm>
              <a:off x="1053678" y="6769060"/>
              <a:ext cx="223954" cy="223954"/>
            </a:xfrm>
            <a:prstGeom prst="rect">
              <a:avLst/>
            </a:prstGeom>
            <a:noFill/>
            <a:ln>
              <a:noFill/>
            </a:ln>
          </p:spPr>
        </p:pic>
        <p:pic>
          <p:nvPicPr>
            <p:cNvPr id="143" name="Google Shape;143;p16"/>
            <p:cNvPicPr preferRelativeResize="0"/>
            <p:nvPr/>
          </p:nvPicPr>
          <p:blipFill rotWithShape="1">
            <a:blip r:embed="rId7">
              <a:alphaModFix/>
            </a:blip>
            <a:srcRect/>
            <a:stretch/>
          </p:blipFill>
          <p:spPr>
            <a:xfrm>
              <a:off x="2395968" y="6769060"/>
              <a:ext cx="223954" cy="223954"/>
            </a:xfrm>
            <a:prstGeom prst="rect">
              <a:avLst/>
            </a:prstGeom>
            <a:noFill/>
            <a:ln>
              <a:noFill/>
            </a:ln>
          </p:spPr>
        </p:pic>
        <p:pic>
          <p:nvPicPr>
            <p:cNvPr id="144" name="Google Shape;144;p16"/>
            <p:cNvPicPr preferRelativeResize="0"/>
            <p:nvPr/>
          </p:nvPicPr>
          <p:blipFill rotWithShape="1">
            <a:blip r:embed="rId7">
              <a:alphaModFix/>
            </a:blip>
            <a:srcRect/>
            <a:stretch/>
          </p:blipFill>
          <p:spPr>
            <a:xfrm>
              <a:off x="3739401" y="6769060"/>
              <a:ext cx="223954" cy="223954"/>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1184</TotalTime>
  <Words>415</Words>
  <Application>Microsoft Macintosh PowerPoint</Application>
  <PresentationFormat>A4 Paper (210x297 mm)</PresentationFormat>
  <Paragraphs>71</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Poppins SemiBold</vt:lpstr>
      <vt:lpstr>Poppins Medium</vt:lpstr>
      <vt:lpstr>Poppins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Maulik Dudhatra</dc:creator>
  <cp:lastModifiedBy>Rashmi Simon</cp:lastModifiedBy>
  <cp:revision>5</cp:revision>
  <dcterms:created xsi:type="dcterms:W3CDTF">2021-07-13T10:51:55Z</dcterms:created>
  <dcterms:modified xsi:type="dcterms:W3CDTF">2023-10-06T06:48:46Z</dcterms:modified>
</cp:coreProperties>
</file>